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eg"/>
  <Override PartName="/ppt/media/image9.jpg" ContentType="image/jpeg"/>
  <Override PartName="/ppt/media/image10.jpg" ContentType="image/jpeg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4" r:id="rId4"/>
    <p:sldId id="265" r:id="rId5"/>
    <p:sldId id="263" r:id="rId6"/>
    <p:sldId id="267" r:id="rId7"/>
    <p:sldId id="268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def main():" id="{1384701E-1AB4-45A1-A876-AB5277D27F0D}">
          <p14:sldIdLst>
            <p14:sldId id="257"/>
            <p14:sldId id="264"/>
          </p14:sldIdLst>
        </p14:section>
        <p14:section name="if __name__ == &quot;__main__&quot;:" id="{D4A4D323-2D92-4583-AF2E-FBD9CE8FCDEA}">
          <p14:sldIdLst>
            <p14:sldId id="265"/>
            <p14:sldId id="263"/>
            <p14:sldId id="267"/>
            <p14:sldId id="268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02C"/>
    <a:srgbClr val="1F77B4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33" autoAdjust="0"/>
  </p:normalViewPr>
  <p:slideViewPr>
    <p:cSldViewPr snapToGrid="0" showGuides="1">
      <p:cViewPr varScale="1">
        <p:scale>
          <a:sx n="114" d="100"/>
          <a:sy n="114" d="100"/>
        </p:scale>
        <p:origin x="773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(⌐■_■)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3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02" y="349027"/>
            <a:ext cx="10515600" cy="690943"/>
          </a:xfrm>
          <a:prstGeom prst="rect">
            <a:avLst/>
          </a:prstGeom>
        </p:spPr>
        <p:txBody>
          <a:bodyPr/>
          <a:lstStyle>
            <a:lvl1pPr>
              <a:defRPr sz="3600" b="1" baseline="0">
                <a:latin typeface="Calibri" panose="020F0502020204030204" pitchFamily="34" charset="0"/>
                <a:ea typeface="苹方-简 中粗体" panose="020B0800000000000000" pitchFamily="34" charset="-122"/>
                <a:cs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E6C12-DD96-4A94-E538-033ACB12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278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22B7A8-49C1-5645-942D-04A03296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608A09-0CF6-82AA-4D20-A37D0068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8E4AA0-3B0D-6607-85C9-ED8B19E6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8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33.png"/><Relationship Id="rId3" Type="http://schemas.openxmlformats.org/officeDocument/2006/relationships/image" Target="../media/image11.jpg"/><Relationship Id="rId21" Type="http://schemas.openxmlformats.org/officeDocument/2006/relationships/image" Target="../media/image28.png"/><Relationship Id="rId7" Type="http://schemas.openxmlformats.org/officeDocument/2006/relationships/image" Target="../media/image2.jpg"/><Relationship Id="rId12" Type="http://schemas.openxmlformats.org/officeDocument/2006/relationships/image" Target="../media/image23.png"/><Relationship Id="rId17" Type="http://schemas.openxmlformats.org/officeDocument/2006/relationships/image" Target="../media/image32.png"/><Relationship Id="rId2" Type="http://schemas.openxmlformats.org/officeDocument/2006/relationships/image" Target="../media/image8.jpg"/><Relationship Id="rId16" Type="http://schemas.openxmlformats.org/officeDocument/2006/relationships/image" Target="../media/image31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11" Type="http://schemas.openxmlformats.org/officeDocument/2006/relationships/image" Target="../media/image22.png"/><Relationship Id="rId5" Type="http://schemas.openxmlformats.org/officeDocument/2006/relationships/image" Target="../media/image10.jp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uko386" TargetMode="External"/><Relationship Id="rId2" Type="http://schemas.openxmlformats.org/officeDocument/2006/relationships/hyperlink" Target="mailto:Haruko386@outlook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41CAE699-DBC7-FC66-CFDD-877294D82C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7" b="7868"/>
          <a:stretch>
            <a:fillRect/>
          </a:stretch>
        </p:blipFill>
        <p:spPr>
          <a:xfrm>
            <a:off x="-13711" y="-1"/>
            <a:ext cx="12205712" cy="6857573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3763DCA7-A422-41CB-93EF-A0CCF6DF5061}"/>
              </a:ext>
            </a:extLst>
          </p:cNvPr>
          <p:cNvSpPr/>
          <p:nvPr/>
        </p:nvSpPr>
        <p:spPr>
          <a:xfrm>
            <a:off x="-13712" y="427"/>
            <a:ext cx="12205711" cy="6857573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34D8D-CA88-C92C-8F6B-8E15672A089D}"/>
              </a:ext>
            </a:extLst>
          </p:cNvPr>
          <p:cNvSpPr txBox="1">
            <a:spLocks/>
          </p:cNvSpPr>
          <p:nvPr/>
        </p:nvSpPr>
        <p:spPr>
          <a:xfrm>
            <a:off x="615323" y="989198"/>
            <a:ext cx="11005746" cy="2549416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b="1" dirty="0">
                <a:solidFill>
                  <a:srgbClr val="FFFFFF"/>
                </a:solidFill>
                <a:latin typeface="Calibri"/>
                <a:cs typeface="Calibri"/>
              </a:rPr>
              <a:t>DINOv2: Learning Robust Visual Features with Supervision</a:t>
            </a:r>
          </a:p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4400" b="1" dirty="0">
                <a:solidFill>
                  <a:srgbClr val="FFFFFF"/>
                </a:solidFill>
                <a:latin typeface="Calibri"/>
                <a:cs typeface="Calibri"/>
              </a:rPr>
              <a:t>for Monocular Depth Estimation</a:t>
            </a:r>
            <a:endParaRPr lang="en-US" sz="4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706448F4-C9EC-091F-7AEE-87670750AF56}"/>
              </a:ext>
            </a:extLst>
          </p:cNvPr>
          <p:cNvSpPr txBox="1"/>
          <p:nvPr/>
        </p:nvSpPr>
        <p:spPr>
          <a:xfrm>
            <a:off x="745951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3140FE-60E4-50A2-2B85-951C516F70AF}"/>
              </a:ext>
            </a:extLst>
          </p:cNvPr>
          <p:cNvSpPr txBox="1"/>
          <p:nvPr/>
        </p:nvSpPr>
        <p:spPr>
          <a:xfrm>
            <a:off x="570931" y="3538614"/>
            <a:ext cx="402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CVPR 2024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 90">
            <a:extLst>
              <a:ext uri="{FF2B5EF4-FFF2-40B4-BE49-F238E27FC236}">
                <a16:creationId xmlns:a16="http://schemas.microsoft.com/office/drawing/2014/main" id="{F517A84F-EB2C-2B21-DF69-22E9323F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Calibri" panose="020F0502020204030204" pitchFamily="34" charset="0"/>
              </a:rPr>
              <a:t>What is Diffusion model?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3651296F-48FB-665A-EC37-D66146EBEB61}"/>
              </a:ext>
            </a:extLst>
          </p:cNvPr>
          <p:cNvSpPr txBox="1">
            <a:spLocks/>
          </p:cNvSpPr>
          <p:nvPr/>
        </p:nvSpPr>
        <p:spPr>
          <a:xfrm>
            <a:off x="457200" y="365125"/>
            <a:ext cx="7239000" cy="7005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64CC0EAA-0616-7B71-9ED4-5A8B33471761}"/>
              </a:ext>
            </a:extLst>
          </p:cNvPr>
          <p:cNvSpPr/>
          <p:nvPr/>
        </p:nvSpPr>
        <p:spPr>
          <a:xfrm>
            <a:off x="3872738" y="4710510"/>
            <a:ext cx="4495800" cy="1276207"/>
          </a:xfrm>
          <a:custGeom>
            <a:avLst/>
            <a:gdLst/>
            <a:ahLst/>
            <a:cxnLst/>
            <a:rect l="l" t="t" r="r" b="b"/>
            <a:pathLst>
              <a:path w="4495800" h="1580514">
                <a:moveTo>
                  <a:pt x="4232402" y="0"/>
                </a:moveTo>
                <a:lnTo>
                  <a:pt x="263398" y="0"/>
                </a:lnTo>
                <a:lnTo>
                  <a:pt x="216066" y="4245"/>
                </a:lnTo>
                <a:lnTo>
                  <a:pt x="171512" y="16485"/>
                </a:lnTo>
                <a:lnTo>
                  <a:pt x="130480" y="35973"/>
                </a:lnTo>
                <a:lnTo>
                  <a:pt x="93716" y="61966"/>
                </a:lnTo>
                <a:lnTo>
                  <a:pt x="61966" y="93716"/>
                </a:lnTo>
                <a:lnTo>
                  <a:pt x="35973" y="130480"/>
                </a:lnTo>
                <a:lnTo>
                  <a:pt x="16485" y="171512"/>
                </a:lnTo>
                <a:lnTo>
                  <a:pt x="4245" y="216066"/>
                </a:lnTo>
                <a:lnTo>
                  <a:pt x="0" y="263397"/>
                </a:lnTo>
                <a:lnTo>
                  <a:pt x="0" y="1316989"/>
                </a:lnTo>
                <a:lnTo>
                  <a:pt x="4245" y="1364334"/>
                </a:lnTo>
                <a:lnTo>
                  <a:pt x="16485" y="1408896"/>
                </a:lnTo>
                <a:lnTo>
                  <a:pt x="35973" y="1449929"/>
                </a:lnTo>
                <a:lnTo>
                  <a:pt x="61966" y="1486691"/>
                </a:lnTo>
                <a:lnTo>
                  <a:pt x="93716" y="1518438"/>
                </a:lnTo>
                <a:lnTo>
                  <a:pt x="130480" y="1544425"/>
                </a:lnTo>
                <a:lnTo>
                  <a:pt x="171512" y="1563908"/>
                </a:lnTo>
                <a:lnTo>
                  <a:pt x="216066" y="1576144"/>
                </a:lnTo>
                <a:lnTo>
                  <a:pt x="263398" y="1580388"/>
                </a:lnTo>
                <a:lnTo>
                  <a:pt x="4232402" y="1580388"/>
                </a:lnTo>
                <a:lnTo>
                  <a:pt x="4279733" y="1576144"/>
                </a:lnTo>
                <a:lnTo>
                  <a:pt x="4324287" y="1563908"/>
                </a:lnTo>
                <a:lnTo>
                  <a:pt x="4365319" y="1544425"/>
                </a:lnTo>
                <a:lnTo>
                  <a:pt x="4402083" y="1518438"/>
                </a:lnTo>
                <a:lnTo>
                  <a:pt x="4433833" y="1486691"/>
                </a:lnTo>
                <a:lnTo>
                  <a:pt x="4459826" y="1449929"/>
                </a:lnTo>
                <a:lnTo>
                  <a:pt x="4479314" y="1408896"/>
                </a:lnTo>
                <a:lnTo>
                  <a:pt x="4491554" y="1364334"/>
                </a:lnTo>
                <a:lnTo>
                  <a:pt x="4495800" y="1316989"/>
                </a:lnTo>
                <a:lnTo>
                  <a:pt x="4495800" y="263397"/>
                </a:lnTo>
                <a:lnTo>
                  <a:pt x="4491554" y="216066"/>
                </a:lnTo>
                <a:lnTo>
                  <a:pt x="4479314" y="171512"/>
                </a:lnTo>
                <a:lnTo>
                  <a:pt x="4459826" y="130480"/>
                </a:lnTo>
                <a:lnTo>
                  <a:pt x="4433833" y="93716"/>
                </a:lnTo>
                <a:lnTo>
                  <a:pt x="4402083" y="61966"/>
                </a:lnTo>
                <a:lnTo>
                  <a:pt x="4365319" y="35973"/>
                </a:lnTo>
                <a:lnTo>
                  <a:pt x="4324287" y="16485"/>
                </a:lnTo>
                <a:lnTo>
                  <a:pt x="4279733" y="4245"/>
                </a:lnTo>
                <a:lnTo>
                  <a:pt x="4232402" y="0"/>
                </a:lnTo>
                <a:close/>
              </a:path>
            </a:pathLst>
          </a:custGeom>
          <a:solidFill>
            <a:srgbClr val="538235">
              <a:alpha val="1097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4FB143A3-6BE5-CB59-1137-975EA761127E}"/>
              </a:ext>
            </a:extLst>
          </p:cNvPr>
          <p:cNvSpPr/>
          <p:nvPr/>
        </p:nvSpPr>
        <p:spPr>
          <a:xfrm>
            <a:off x="7205471" y="5277118"/>
            <a:ext cx="958850" cy="541020"/>
          </a:xfrm>
          <a:custGeom>
            <a:avLst/>
            <a:gdLst/>
            <a:ahLst/>
            <a:cxnLst/>
            <a:rect l="l" t="t" r="r" b="b"/>
            <a:pathLst>
              <a:path w="958850" h="541020">
                <a:moveTo>
                  <a:pt x="868426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6" y="26416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7"/>
                </a:lnTo>
                <a:lnTo>
                  <a:pt x="26415" y="514608"/>
                </a:lnTo>
                <a:lnTo>
                  <a:pt x="55078" y="533933"/>
                </a:lnTo>
                <a:lnTo>
                  <a:pt x="90170" y="541019"/>
                </a:lnTo>
                <a:lnTo>
                  <a:pt x="868426" y="541019"/>
                </a:lnTo>
                <a:lnTo>
                  <a:pt x="903517" y="533933"/>
                </a:lnTo>
                <a:lnTo>
                  <a:pt x="932179" y="514608"/>
                </a:lnTo>
                <a:lnTo>
                  <a:pt x="951507" y="485947"/>
                </a:lnTo>
                <a:lnTo>
                  <a:pt x="958596" y="450850"/>
                </a:lnTo>
                <a:lnTo>
                  <a:pt x="958596" y="90169"/>
                </a:lnTo>
                <a:lnTo>
                  <a:pt x="951507" y="55078"/>
                </a:lnTo>
                <a:lnTo>
                  <a:pt x="932179" y="26415"/>
                </a:lnTo>
                <a:lnTo>
                  <a:pt x="903517" y="7088"/>
                </a:lnTo>
                <a:lnTo>
                  <a:pt x="868426" y="0"/>
                </a:lnTo>
                <a:close/>
              </a:path>
            </a:pathLst>
          </a:custGeom>
          <a:solidFill>
            <a:srgbClr val="004B74">
              <a:alpha val="2117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52F479C8-77A6-2EAF-CEF5-92D0E864FC65}"/>
              </a:ext>
            </a:extLst>
          </p:cNvPr>
          <p:cNvGrpSpPr/>
          <p:nvPr/>
        </p:nvGrpSpPr>
        <p:grpSpPr>
          <a:xfrm>
            <a:off x="4123944" y="5239511"/>
            <a:ext cx="586740" cy="581025"/>
            <a:chOff x="4123944" y="5239511"/>
            <a:chExt cx="586740" cy="581025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9AA396C2-DDC8-163D-8AAA-751445205E6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7962" y="5241453"/>
              <a:ext cx="574683" cy="570664"/>
            </a:xfrm>
            <a:prstGeom prst="rect">
              <a:avLst/>
            </a:prstGeom>
          </p:spPr>
        </p:pic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68CE549E-BAB9-F374-5977-9F53EAFB65FD}"/>
                </a:ext>
              </a:extLst>
            </p:cNvPr>
            <p:cNvSpPr/>
            <p:nvPr/>
          </p:nvSpPr>
          <p:spPr>
            <a:xfrm>
              <a:off x="4123944" y="5239511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39" y="580644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5">
            <a:extLst>
              <a:ext uri="{FF2B5EF4-FFF2-40B4-BE49-F238E27FC236}">
                <a16:creationId xmlns:a16="http://schemas.microsoft.com/office/drawing/2014/main" id="{9322A6AC-99C4-9FFC-949B-B9B23BD14B99}"/>
              </a:ext>
            </a:extLst>
          </p:cNvPr>
          <p:cNvGrpSpPr/>
          <p:nvPr/>
        </p:nvGrpSpPr>
        <p:grpSpPr>
          <a:xfrm>
            <a:off x="5278373" y="1748027"/>
            <a:ext cx="1572895" cy="346075"/>
            <a:chOff x="5278373" y="1748027"/>
            <a:chExt cx="1572895" cy="346075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51C91F02-89E1-AC32-5736-FC2713FB5D58}"/>
                </a:ext>
              </a:extLst>
            </p:cNvPr>
            <p:cNvSpPr/>
            <p:nvPr/>
          </p:nvSpPr>
          <p:spPr>
            <a:xfrm>
              <a:off x="5278373" y="1885441"/>
              <a:ext cx="1572895" cy="104775"/>
            </a:xfrm>
            <a:custGeom>
              <a:avLst/>
              <a:gdLst/>
              <a:ahLst/>
              <a:cxnLst/>
              <a:rect l="l" t="t" r="r" b="b"/>
              <a:pathLst>
                <a:path w="1572895" h="104775">
                  <a:moveTo>
                    <a:pt x="1467739" y="0"/>
                  </a:moveTo>
                  <a:lnTo>
                    <a:pt x="1467739" y="104775"/>
                  </a:lnTo>
                  <a:lnTo>
                    <a:pt x="1537504" y="69850"/>
                  </a:lnTo>
                  <a:lnTo>
                    <a:pt x="1485137" y="69850"/>
                  </a:lnTo>
                  <a:lnTo>
                    <a:pt x="1485137" y="34925"/>
                  </a:lnTo>
                  <a:lnTo>
                    <a:pt x="1537673" y="34925"/>
                  </a:lnTo>
                  <a:lnTo>
                    <a:pt x="1467739" y="0"/>
                  </a:lnTo>
                  <a:close/>
                </a:path>
                <a:path w="1572895" h="104775">
                  <a:moveTo>
                    <a:pt x="1467739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1467739" y="69850"/>
                  </a:lnTo>
                  <a:lnTo>
                    <a:pt x="1467739" y="34925"/>
                  </a:lnTo>
                  <a:close/>
                </a:path>
                <a:path w="1572895" h="104775">
                  <a:moveTo>
                    <a:pt x="1537673" y="34925"/>
                  </a:moveTo>
                  <a:lnTo>
                    <a:pt x="1485137" y="34925"/>
                  </a:lnTo>
                  <a:lnTo>
                    <a:pt x="1485137" y="69850"/>
                  </a:lnTo>
                  <a:lnTo>
                    <a:pt x="1537504" y="69850"/>
                  </a:lnTo>
                  <a:lnTo>
                    <a:pt x="1572514" y="52324"/>
                  </a:lnTo>
                  <a:lnTo>
                    <a:pt x="1537673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6977E684-800E-94AE-5E12-FC4E4DA4F6F3}"/>
                </a:ext>
              </a:extLst>
            </p:cNvPr>
            <p:cNvSpPr/>
            <p:nvPr/>
          </p:nvSpPr>
          <p:spPr>
            <a:xfrm>
              <a:off x="5516879" y="1748027"/>
              <a:ext cx="929640" cy="346075"/>
            </a:xfrm>
            <a:custGeom>
              <a:avLst/>
              <a:gdLst/>
              <a:ahLst/>
              <a:cxnLst/>
              <a:rect l="l" t="t" r="r" b="b"/>
              <a:pathLst>
                <a:path w="929639" h="346075">
                  <a:moveTo>
                    <a:pt x="929639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929639" y="345948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6">
            <a:extLst>
              <a:ext uri="{FF2B5EF4-FFF2-40B4-BE49-F238E27FC236}">
                <a16:creationId xmlns:a16="http://schemas.microsoft.com/office/drawing/2014/main" id="{31D18EF7-69E1-7C4F-E4C3-5E60B520F0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15" name="object 17">
            <a:extLst>
              <a:ext uri="{FF2B5EF4-FFF2-40B4-BE49-F238E27FC236}">
                <a16:creationId xmlns:a16="http://schemas.microsoft.com/office/drawing/2014/main" id="{F0F684D8-C0C1-20BC-423A-70673C9F1E5E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16" name="object 18">
              <a:extLst>
                <a:ext uri="{FF2B5EF4-FFF2-40B4-BE49-F238E27FC236}">
                  <a16:creationId xmlns:a16="http://schemas.microsoft.com/office/drawing/2014/main" id="{E07C0EDC-32CA-C04A-A3A2-BB456DF6BA2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80B4AC32-3A7A-3C95-73D5-F512BB754A9E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20">
            <a:extLst>
              <a:ext uri="{FF2B5EF4-FFF2-40B4-BE49-F238E27FC236}">
                <a16:creationId xmlns:a16="http://schemas.microsoft.com/office/drawing/2014/main" id="{03546989-06F0-2EF0-8DFC-B7104A5CBD7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19" name="object 21">
            <a:extLst>
              <a:ext uri="{FF2B5EF4-FFF2-40B4-BE49-F238E27FC236}">
                <a16:creationId xmlns:a16="http://schemas.microsoft.com/office/drawing/2014/main" id="{F496E7D9-9C7A-CA1D-06A7-F3C24FB63CB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20" name="object 22">
            <a:extLst>
              <a:ext uri="{FF2B5EF4-FFF2-40B4-BE49-F238E27FC236}">
                <a16:creationId xmlns:a16="http://schemas.microsoft.com/office/drawing/2014/main" id="{107495BB-C2A0-EDBF-3E18-CE8977A431DF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3">
            <a:extLst>
              <a:ext uri="{FF2B5EF4-FFF2-40B4-BE49-F238E27FC236}">
                <a16:creationId xmlns:a16="http://schemas.microsoft.com/office/drawing/2014/main" id="{D2831644-7B86-67B2-DD65-2DECF8E0E9E1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4">
            <a:extLst>
              <a:ext uri="{FF2B5EF4-FFF2-40B4-BE49-F238E27FC236}">
                <a16:creationId xmlns:a16="http://schemas.microsoft.com/office/drawing/2014/main" id="{08ED6979-9EA2-29A0-D1D3-6D881A58519E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5">
            <a:extLst>
              <a:ext uri="{FF2B5EF4-FFF2-40B4-BE49-F238E27FC236}">
                <a16:creationId xmlns:a16="http://schemas.microsoft.com/office/drawing/2014/main" id="{96F55609-5BC6-256D-5029-D7FC4E142DE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24" name="object 26">
            <a:extLst>
              <a:ext uri="{FF2B5EF4-FFF2-40B4-BE49-F238E27FC236}">
                <a16:creationId xmlns:a16="http://schemas.microsoft.com/office/drawing/2014/main" id="{42A9F71D-F503-2118-E00B-6927F4DCF0AB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5" name="object 27">
            <a:extLst>
              <a:ext uri="{FF2B5EF4-FFF2-40B4-BE49-F238E27FC236}">
                <a16:creationId xmlns:a16="http://schemas.microsoft.com/office/drawing/2014/main" id="{B052DFB2-270C-8CA8-2BBF-A7A99E5AE9F5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26" name="object 28">
            <a:extLst>
              <a:ext uri="{FF2B5EF4-FFF2-40B4-BE49-F238E27FC236}">
                <a16:creationId xmlns:a16="http://schemas.microsoft.com/office/drawing/2014/main" id="{AC2994BF-C63D-A8E5-798B-4CF793EFCBE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27" name="object 29">
            <a:extLst>
              <a:ext uri="{FF2B5EF4-FFF2-40B4-BE49-F238E27FC236}">
                <a16:creationId xmlns:a16="http://schemas.microsoft.com/office/drawing/2014/main" id="{282AD7EE-24CD-3FFD-4B42-33801B42F421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8" name="object 30">
            <a:extLst>
              <a:ext uri="{FF2B5EF4-FFF2-40B4-BE49-F238E27FC236}">
                <a16:creationId xmlns:a16="http://schemas.microsoft.com/office/drawing/2014/main" id="{2FE5800C-3117-4F30-65C9-EE7C55B0A247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C45560E5-CDB0-B284-2D29-7C0EF7AAC7D7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2">
            <a:extLst>
              <a:ext uri="{FF2B5EF4-FFF2-40B4-BE49-F238E27FC236}">
                <a16:creationId xmlns:a16="http://schemas.microsoft.com/office/drawing/2014/main" id="{A4C22D2E-D4CA-A2BE-9B34-AEF384E414E1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D1FB2259-9FB4-A873-1DF1-8790ED1A7020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4">
            <a:extLst>
              <a:ext uri="{FF2B5EF4-FFF2-40B4-BE49-F238E27FC236}">
                <a16:creationId xmlns:a16="http://schemas.microsoft.com/office/drawing/2014/main" id="{437DAE87-D94F-ED48-280F-0FA2D5A9486D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5">
            <a:extLst>
              <a:ext uri="{FF2B5EF4-FFF2-40B4-BE49-F238E27FC236}">
                <a16:creationId xmlns:a16="http://schemas.microsoft.com/office/drawing/2014/main" id="{EED6BA73-2D28-D2EF-4E9C-8DF1BFB9B42F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6">
            <a:extLst>
              <a:ext uri="{FF2B5EF4-FFF2-40B4-BE49-F238E27FC236}">
                <a16:creationId xmlns:a16="http://schemas.microsoft.com/office/drawing/2014/main" id="{D85DCC0D-C3B5-BF4A-8D95-662227947FB4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7">
            <a:extLst>
              <a:ext uri="{FF2B5EF4-FFF2-40B4-BE49-F238E27FC236}">
                <a16:creationId xmlns:a16="http://schemas.microsoft.com/office/drawing/2014/main" id="{B21CB9C2-1081-74F1-06D1-A08830BA5544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8">
            <a:extLst>
              <a:ext uri="{FF2B5EF4-FFF2-40B4-BE49-F238E27FC236}">
                <a16:creationId xmlns:a16="http://schemas.microsoft.com/office/drawing/2014/main" id="{706C538E-FD92-F1E3-70EA-5188DCF1A3CD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9">
            <a:extLst>
              <a:ext uri="{FF2B5EF4-FFF2-40B4-BE49-F238E27FC236}">
                <a16:creationId xmlns:a16="http://schemas.microsoft.com/office/drawing/2014/main" id="{F6C9EBC9-1DC9-44A9-9E40-15FFD9B57DFB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8" name="object 40">
              <a:extLst>
                <a:ext uri="{FF2B5EF4-FFF2-40B4-BE49-F238E27FC236}">
                  <a16:creationId xmlns:a16="http://schemas.microsoft.com/office/drawing/2014/main" id="{B479948C-9B28-31AF-FA12-60FA891249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9" name="object 41">
              <a:extLst>
                <a:ext uri="{FF2B5EF4-FFF2-40B4-BE49-F238E27FC236}">
                  <a16:creationId xmlns:a16="http://schemas.microsoft.com/office/drawing/2014/main" id="{99439B08-B23C-5998-B0EA-A98BA02379B0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2">
              <a:extLst>
                <a:ext uri="{FF2B5EF4-FFF2-40B4-BE49-F238E27FC236}">
                  <a16:creationId xmlns:a16="http://schemas.microsoft.com/office/drawing/2014/main" id="{6FE2AD6A-2F0C-20BB-EF38-96434C9EE26C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3">
              <a:extLst>
                <a:ext uri="{FF2B5EF4-FFF2-40B4-BE49-F238E27FC236}">
                  <a16:creationId xmlns:a16="http://schemas.microsoft.com/office/drawing/2014/main" id="{35734017-B127-2DC2-89E3-9A7F2E585F65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4">
            <a:extLst>
              <a:ext uri="{FF2B5EF4-FFF2-40B4-BE49-F238E27FC236}">
                <a16:creationId xmlns:a16="http://schemas.microsoft.com/office/drawing/2014/main" id="{885C77D8-DE2D-E923-CBFD-3D548944B4F1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3" name="object 45">
              <a:extLst>
                <a:ext uri="{FF2B5EF4-FFF2-40B4-BE49-F238E27FC236}">
                  <a16:creationId xmlns:a16="http://schemas.microsoft.com/office/drawing/2014/main" id="{FC2D631F-9083-FFCE-E6FA-1255390831F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4" name="object 46">
              <a:extLst>
                <a:ext uri="{FF2B5EF4-FFF2-40B4-BE49-F238E27FC236}">
                  <a16:creationId xmlns:a16="http://schemas.microsoft.com/office/drawing/2014/main" id="{5274EB61-0A1C-ACF9-7E05-28C1EA6F9C80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7">
              <a:extLst>
                <a:ext uri="{FF2B5EF4-FFF2-40B4-BE49-F238E27FC236}">
                  <a16:creationId xmlns:a16="http://schemas.microsoft.com/office/drawing/2014/main" id="{642CDE6C-B3EB-C9DC-CC2E-9A4349E8012E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8">
              <a:extLst>
                <a:ext uri="{FF2B5EF4-FFF2-40B4-BE49-F238E27FC236}">
                  <a16:creationId xmlns:a16="http://schemas.microsoft.com/office/drawing/2014/main" id="{D8B8AF1E-2265-5527-887C-20871856EF89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9">
            <a:extLst>
              <a:ext uri="{FF2B5EF4-FFF2-40B4-BE49-F238E27FC236}">
                <a16:creationId xmlns:a16="http://schemas.microsoft.com/office/drawing/2014/main" id="{CB69CD67-A504-2A8C-E9D3-C58CB370FBDF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8" name="object 50">
            <a:extLst>
              <a:ext uri="{FF2B5EF4-FFF2-40B4-BE49-F238E27FC236}">
                <a16:creationId xmlns:a16="http://schemas.microsoft.com/office/drawing/2014/main" id="{0D9576CC-113E-39E4-B2BD-3BFAE8385ED5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9" name="object 51">
            <a:extLst>
              <a:ext uri="{FF2B5EF4-FFF2-40B4-BE49-F238E27FC236}">
                <a16:creationId xmlns:a16="http://schemas.microsoft.com/office/drawing/2014/main" id="{335BA5A4-0869-2400-0E85-832673FB119A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0" name="object 52">
            <a:extLst>
              <a:ext uri="{FF2B5EF4-FFF2-40B4-BE49-F238E27FC236}">
                <a16:creationId xmlns:a16="http://schemas.microsoft.com/office/drawing/2014/main" id="{9BAA59D9-E263-64AD-5247-DC71EDDA32C8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1" name="object 53">
            <a:extLst>
              <a:ext uri="{FF2B5EF4-FFF2-40B4-BE49-F238E27FC236}">
                <a16:creationId xmlns:a16="http://schemas.microsoft.com/office/drawing/2014/main" id="{47D94651-1BE2-4DDC-57FC-D9B721A1607A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4">
            <a:extLst>
              <a:ext uri="{FF2B5EF4-FFF2-40B4-BE49-F238E27FC236}">
                <a16:creationId xmlns:a16="http://schemas.microsoft.com/office/drawing/2014/main" id="{5D270058-AB76-52BE-B9A9-0B907ACC018C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5">
            <a:extLst>
              <a:ext uri="{FF2B5EF4-FFF2-40B4-BE49-F238E27FC236}">
                <a16:creationId xmlns:a16="http://schemas.microsoft.com/office/drawing/2014/main" id="{CEA19833-8616-FCA4-5651-3A0F34F222DC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6">
            <a:extLst>
              <a:ext uri="{FF2B5EF4-FFF2-40B4-BE49-F238E27FC236}">
                <a16:creationId xmlns:a16="http://schemas.microsoft.com/office/drawing/2014/main" id="{D29457D8-7BB7-5EA2-2956-815A1221F2F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sp>
        <p:nvSpPr>
          <p:cNvPr id="55" name="object 58">
            <a:extLst>
              <a:ext uri="{FF2B5EF4-FFF2-40B4-BE49-F238E27FC236}">
                <a16:creationId xmlns:a16="http://schemas.microsoft.com/office/drawing/2014/main" id="{AACAD541-DE49-E88E-6370-E97DA6742EC7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6" name="object 59">
            <a:extLst>
              <a:ext uri="{FF2B5EF4-FFF2-40B4-BE49-F238E27FC236}">
                <a16:creationId xmlns:a16="http://schemas.microsoft.com/office/drawing/2014/main" id="{80AE3576-C903-2741-4752-211157D90B39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60">
            <a:extLst>
              <a:ext uri="{FF2B5EF4-FFF2-40B4-BE49-F238E27FC236}">
                <a16:creationId xmlns:a16="http://schemas.microsoft.com/office/drawing/2014/main" id="{B3495142-C695-C4B4-F5BE-2961B5ECEF29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61">
            <a:extLst>
              <a:ext uri="{FF2B5EF4-FFF2-40B4-BE49-F238E27FC236}">
                <a16:creationId xmlns:a16="http://schemas.microsoft.com/office/drawing/2014/main" id="{4504DFA8-9EA9-B7A5-5C68-485813A95C08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62">
            <a:extLst>
              <a:ext uri="{FF2B5EF4-FFF2-40B4-BE49-F238E27FC236}">
                <a16:creationId xmlns:a16="http://schemas.microsoft.com/office/drawing/2014/main" id="{6E904CA0-2D55-6585-0F15-CD72BFEFAF1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60" name="object 63">
            <a:extLst>
              <a:ext uri="{FF2B5EF4-FFF2-40B4-BE49-F238E27FC236}">
                <a16:creationId xmlns:a16="http://schemas.microsoft.com/office/drawing/2014/main" id="{16948CBA-514E-14F2-8694-45CEC539BF2D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4">
            <a:extLst>
              <a:ext uri="{FF2B5EF4-FFF2-40B4-BE49-F238E27FC236}">
                <a16:creationId xmlns:a16="http://schemas.microsoft.com/office/drawing/2014/main" id="{691D5712-78E9-57B8-B792-8DC3099416F3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5">
            <a:extLst>
              <a:ext uri="{FF2B5EF4-FFF2-40B4-BE49-F238E27FC236}">
                <a16:creationId xmlns:a16="http://schemas.microsoft.com/office/drawing/2014/main" id="{62D22808-DFBC-9710-ADA9-D197B21B721C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6">
            <a:extLst>
              <a:ext uri="{FF2B5EF4-FFF2-40B4-BE49-F238E27FC236}">
                <a16:creationId xmlns:a16="http://schemas.microsoft.com/office/drawing/2014/main" id="{1CC580CE-9611-CB3E-344C-29EADCACA564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7">
            <a:extLst>
              <a:ext uri="{FF2B5EF4-FFF2-40B4-BE49-F238E27FC236}">
                <a16:creationId xmlns:a16="http://schemas.microsoft.com/office/drawing/2014/main" id="{EED7201A-93BE-3159-DE7C-DDC7119AAF15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sp>
        <p:nvSpPr>
          <p:cNvPr id="65" name="object 68">
            <a:extLst>
              <a:ext uri="{FF2B5EF4-FFF2-40B4-BE49-F238E27FC236}">
                <a16:creationId xmlns:a16="http://schemas.microsoft.com/office/drawing/2014/main" id="{FBD893C1-008D-905E-5852-91DB4CEE377E}"/>
              </a:ext>
            </a:extLst>
          </p:cNvPr>
          <p:cNvSpPr txBox="1"/>
          <p:nvPr/>
        </p:nvSpPr>
        <p:spPr>
          <a:xfrm>
            <a:off x="4354195" y="4757673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-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66" name="object 75">
            <a:extLst>
              <a:ext uri="{FF2B5EF4-FFF2-40B4-BE49-F238E27FC236}">
                <a16:creationId xmlns:a16="http://schemas.microsoft.com/office/drawing/2014/main" id="{2F43B408-5512-73D5-902A-B1222B160C1E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77826" y="3336429"/>
            <a:ext cx="229705" cy="169428"/>
          </a:xfrm>
          <a:prstGeom prst="rect">
            <a:avLst/>
          </a:prstGeom>
        </p:spPr>
      </p:pic>
      <p:grpSp>
        <p:nvGrpSpPr>
          <p:cNvPr id="67" name="object 76">
            <a:extLst>
              <a:ext uri="{FF2B5EF4-FFF2-40B4-BE49-F238E27FC236}">
                <a16:creationId xmlns:a16="http://schemas.microsoft.com/office/drawing/2014/main" id="{1BCB6172-8D17-B698-EDBF-8ECC360408B3}"/>
              </a:ext>
            </a:extLst>
          </p:cNvPr>
          <p:cNvGrpSpPr/>
          <p:nvPr/>
        </p:nvGrpSpPr>
        <p:grpSpPr>
          <a:xfrm>
            <a:off x="4206611" y="3336429"/>
            <a:ext cx="356870" cy="168275"/>
            <a:chOff x="4206611" y="3336429"/>
            <a:chExt cx="356870" cy="168275"/>
          </a:xfrm>
        </p:grpSpPr>
        <p:pic>
          <p:nvPicPr>
            <p:cNvPr id="68" name="object 77">
              <a:extLst>
                <a:ext uri="{FF2B5EF4-FFF2-40B4-BE49-F238E27FC236}">
                  <a16:creationId xmlns:a16="http://schemas.microsoft.com/office/drawing/2014/main" id="{93E6B547-764C-C4EE-47CA-2C5419A7C2F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3336429"/>
              <a:ext cx="202565" cy="167844"/>
            </a:xfrm>
            <a:prstGeom prst="rect">
              <a:avLst/>
            </a:prstGeom>
          </p:spPr>
        </p:pic>
        <p:sp>
          <p:nvSpPr>
            <p:cNvPr id="69" name="object 78">
              <a:extLst>
                <a:ext uri="{FF2B5EF4-FFF2-40B4-BE49-F238E27FC236}">
                  <a16:creationId xmlns:a16="http://schemas.microsoft.com/office/drawing/2014/main" id="{50F8E550-9A4D-239E-FB6A-BBCE11BDEE5C}"/>
                </a:ext>
              </a:extLst>
            </p:cNvPr>
            <p:cNvSpPr/>
            <p:nvPr/>
          </p:nvSpPr>
          <p:spPr>
            <a:xfrm>
              <a:off x="4447307" y="345202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9">
            <a:extLst>
              <a:ext uri="{FF2B5EF4-FFF2-40B4-BE49-F238E27FC236}">
                <a16:creationId xmlns:a16="http://schemas.microsoft.com/office/drawing/2014/main" id="{3E090944-0FDB-0DDB-2C98-94F237797CA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3391058"/>
            <a:ext cx="64344" cy="110840"/>
          </a:xfrm>
          <a:prstGeom prst="rect">
            <a:avLst/>
          </a:prstGeom>
        </p:spPr>
      </p:pic>
      <p:pic>
        <p:nvPicPr>
          <p:cNvPr id="71" name="object 80">
            <a:extLst>
              <a:ext uri="{FF2B5EF4-FFF2-40B4-BE49-F238E27FC236}">
                <a16:creationId xmlns:a16="http://schemas.microsoft.com/office/drawing/2014/main" id="{74FCA32F-A41C-28C6-18D7-F7AA87D678CE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09400" y="3335457"/>
            <a:ext cx="200371" cy="168453"/>
          </a:xfrm>
          <a:prstGeom prst="rect">
            <a:avLst/>
          </a:prstGeom>
        </p:spPr>
      </p:pic>
      <p:pic>
        <p:nvPicPr>
          <p:cNvPr id="72" name="object 81">
            <a:extLst>
              <a:ext uri="{FF2B5EF4-FFF2-40B4-BE49-F238E27FC236}">
                <a16:creationId xmlns:a16="http://schemas.microsoft.com/office/drawing/2014/main" id="{F8EC49AB-B1BB-43AD-2A21-6BC173E4E2A6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523797" y="3336429"/>
            <a:ext cx="262473" cy="165470"/>
          </a:xfrm>
          <a:prstGeom prst="rect">
            <a:avLst/>
          </a:prstGeom>
        </p:spPr>
      </p:pic>
      <p:grpSp>
        <p:nvGrpSpPr>
          <p:cNvPr id="73" name="object 82">
            <a:extLst>
              <a:ext uri="{FF2B5EF4-FFF2-40B4-BE49-F238E27FC236}">
                <a16:creationId xmlns:a16="http://schemas.microsoft.com/office/drawing/2014/main" id="{DFDCB799-0E06-9028-E72E-E94FF7BDC2E3}"/>
              </a:ext>
            </a:extLst>
          </p:cNvPr>
          <p:cNvGrpSpPr/>
          <p:nvPr/>
        </p:nvGrpSpPr>
        <p:grpSpPr>
          <a:xfrm>
            <a:off x="5818632" y="1645920"/>
            <a:ext cx="586740" cy="588645"/>
            <a:chOff x="5818632" y="1645920"/>
            <a:chExt cx="586740" cy="588645"/>
          </a:xfrm>
        </p:grpSpPr>
        <p:pic>
          <p:nvPicPr>
            <p:cNvPr id="74" name="object 83">
              <a:extLst>
                <a:ext uri="{FF2B5EF4-FFF2-40B4-BE49-F238E27FC236}">
                  <a16:creationId xmlns:a16="http://schemas.microsoft.com/office/drawing/2014/main" id="{C83A4610-6BB6-BFA0-054B-B52792C162C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75" name="object 84">
              <a:extLst>
                <a:ext uri="{FF2B5EF4-FFF2-40B4-BE49-F238E27FC236}">
                  <a16:creationId xmlns:a16="http://schemas.microsoft.com/office/drawing/2014/main" id="{885A1CB8-652E-CB73-53F0-3F9E22C218A2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85">
              <a:extLst>
                <a:ext uri="{FF2B5EF4-FFF2-40B4-BE49-F238E27FC236}">
                  <a16:creationId xmlns:a16="http://schemas.microsoft.com/office/drawing/2014/main" id="{61606010-0FC0-9EDF-9EC5-494EB6D928FF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86">
              <a:extLst>
                <a:ext uri="{FF2B5EF4-FFF2-40B4-BE49-F238E27FC236}">
                  <a16:creationId xmlns:a16="http://schemas.microsoft.com/office/drawing/2014/main" id="{A7EED50F-7B14-AE44-48F6-D78278DB3D4D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87">
            <a:extLst>
              <a:ext uri="{FF2B5EF4-FFF2-40B4-BE49-F238E27FC236}">
                <a16:creationId xmlns:a16="http://schemas.microsoft.com/office/drawing/2014/main" id="{2E8DC69B-F241-8A2A-5587-3595EC738D89}"/>
              </a:ext>
            </a:extLst>
          </p:cNvPr>
          <p:cNvSpPr txBox="1"/>
          <p:nvPr/>
        </p:nvSpPr>
        <p:spPr>
          <a:xfrm>
            <a:off x="5573395" y="1774063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79" name="object 88">
            <a:extLst>
              <a:ext uri="{FF2B5EF4-FFF2-40B4-BE49-F238E27FC236}">
                <a16:creationId xmlns:a16="http://schemas.microsoft.com/office/drawing/2014/main" id="{17BB61C8-484D-E257-CA73-A1A9EDB4D3FF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63870" y="1833117"/>
            <a:ext cx="213867" cy="213868"/>
          </a:xfrm>
          <a:prstGeom prst="rect">
            <a:avLst/>
          </a:prstGeom>
        </p:spPr>
      </p:pic>
      <p:pic>
        <p:nvPicPr>
          <p:cNvPr id="80" name="object 27">
            <a:extLst>
              <a:ext uri="{FF2B5EF4-FFF2-40B4-BE49-F238E27FC236}">
                <a16:creationId xmlns:a16="http://schemas.microsoft.com/office/drawing/2014/main" id="{DF65914E-3BE6-8906-2195-D56BA79198A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56584"/>
            <a:ext cx="960119" cy="960119"/>
          </a:xfrm>
          <a:prstGeom prst="rect">
            <a:avLst/>
          </a:prstGeom>
        </p:spPr>
      </p:pic>
      <p:pic>
        <p:nvPicPr>
          <p:cNvPr id="81" name="object 28">
            <a:extLst>
              <a:ext uri="{FF2B5EF4-FFF2-40B4-BE49-F238E27FC236}">
                <a16:creationId xmlns:a16="http://schemas.microsoft.com/office/drawing/2014/main" id="{E16350A8-9055-777A-D0CA-75D59EBEC59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55822"/>
            <a:ext cx="961643" cy="961643"/>
          </a:xfrm>
          <a:prstGeom prst="rect">
            <a:avLst/>
          </a:prstGeom>
        </p:spPr>
      </p:pic>
      <p:pic>
        <p:nvPicPr>
          <p:cNvPr id="82" name="object 29">
            <a:extLst>
              <a:ext uri="{FF2B5EF4-FFF2-40B4-BE49-F238E27FC236}">
                <a16:creationId xmlns:a16="http://schemas.microsoft.com/office/drawing/2014/main" id="{C1FE3F67-4E68-90B6-50B9-885FAC41BB8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3655822"/>
            <a:ext cx="961643" cy="961643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C7C13504-58FD-B723-E633-9B9F4D5FA404}"/>
              </a:ext>
            </a:extLst>
          </p:cNvPr>
          <p:cNvSpPr txBox="1"/>
          <p:nvPr/>
        </p:nvSpPr>
        <p:spPr>
          <a:xfrm>
            <a:off x="5219827" y="5599890"/>
            <a:ext cx="1752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altLang="zh-CN" sz="1800" b="1" dirty="0">
                <a:latin typeface="Calibri"/>
                <a:cs typeface="Calibri"/>
              </a:rPr>
              <a:t>Denoise</a:t>
            </a:r>
            <a:r>
              <a:rPr lang="en-US" altLang="zh-CN" sz="1800" b="1" spc="-70" dirty="0">
                <a:latin typeface="Calibri"/>
                <a:cs typeface="Calibri"/>
              </a:rPr>
              <a:t> </a:t>
            </a:r>
            <a:r>
              <a:rPr lang="en-US" altLang="zh-CN" sz="1800" spc="-10" dirty="0">
                <a:latin typeface="Calibri"/>
                <a:cs typeface="Calibri"/>
              </a:rPr>
              <a:t>Process</a:t>
            </a:r>
            <a:endParaRPr lang="en-US" altLang="zh-CN" sz="1800" dirty="0">
              <a:latin typeface="Calibri"/>
              <a:cs typeface="Calibri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59D3165-51F3-970E-0F16-6C9412707410}"/>
              </a:ext>
            </a:extLst>
          </p:cNvPr>
          <p:cNvSpPr txBox="1"/>
          <p:nvPr/>
        </p:nvSpPr>
        <p:spPr>
          <a:xfrm>
            <a:off x="7292594" y="5259458"/>
            <a:ext cx="7873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箭头: 下 84">
            <a:extLst>
              <a:ext uri="{FF2B5EF4-FFF2-40B4-BE49-F238E27FC236}">
                <a16:creationId xmlns:a16="http://schemas.microsoft.com/office/drawing/2014/main" id="{23360AF9-4069-B2A3-0A5E-A012E5E394F0}"/>
              </a:ext>
            </a:extLst>
          </p:cNvPr>
          <p:cNvSpPr/>
          <p:nvPr/>
        </p:nvSpPr>
        <p:spPr>
          <a:xfrm>
            <a:off x="7656321" y="4626229"/>
            <a:ext cx="57026" cy="650890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下 85">
            <a:extLst>
              <a:ext uri="{FF2B5EF4-FFF2-40B4-BE49-F238E27FC236}">
                <a16:creationId xmlns:a16="http://schemas.microsoft.com/office/drawing/2014/main" id="{53A62C29-A315-CB65-68BB-E395DD8A9FBF}"/>
              </a:ext>
            </a:extLst>
          </p:cNvPr>
          <p:cNvSpPr/>
          <p:nvPr/>
        </p:nvSpPr>
        <p:spPr>
          <a:xfrm rot="5400000">
            <a:off x="5928028" y="4336111"/>
            <a:ext cx="52060" cy="250282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A7E21CBA-B0F5-CA28-3E99-F38B168CBCAC}"/>
              </a:ext>
            </a:extLst>
          </p:cNvPr>
          <p:cNvSpPr/>
          <p:nvPr/>
        </p:nvSpPr>
        <p:spPr>
          <a:xfrm>
            <a:off x="4354195" y="4859337"/>
            <a:ext cx="126999" cy="12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下 87">
            <a:extLst>
              <a:ext uri="{FF2B5EF4-FFF2-40B4-BE49-F238E27FC236}">
                <a16:creationId xmlns:a16="http://schemas.microsoft.com/office/drawing/2014/main" id="{8C043352-FB8F-8CCE-6275-D34B0B4F62CB}"/>
              </a:ext>
            </a:extLst>
          </p:cNvPr>
          <p:cNvSpPr/>
          <p:nvPr/>
        </p:nvSpPr>
        <p:spPr>
          <a:xfrm rot="10800000">
            <a:off x="4387912" y="4994638"/>
            <a:ext cx="57026" cy="247432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>
            <a:extLst>
              <a:ext uri="{FF2B5EF4-FFF2-40B4-BE49-F238E27FC236}">
                <a16:creationId xmlns:a16="http://schemas.microsoft.com/office/drawing/2014/main" id="{D8E5F896-D98B-BB2E-CA4B-B25778FF5C3A}"/>
              </a:ext>
            </a:extLst>
          </p:cNvPr>
          <p:cNvSpPr/>
          <p:nvPr/>
        </p:nvSpPr>
        <p:spPr>
          <a:xfrm rot="10800000">
            <a:off x="4387911" y="4616702"/>
            <a:ext cx="57027" cy="237205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下 89">
            <a:extLst>
              <a:ext uri="{FF2B5EF4-FFF2-40B4-BE49-F238E27FC236}">
                <a16:creationId xmlns:a16="http://schemas.microsoft.com/office/drawing/2014/main" id="{52E093E1-9951-726A-5B1E-C27E39E51CDD}"/>
              </a:ext>
            </a:extLst>
          </p:cNvPr>
          <p:cNvSpPr/>
          <p:nvPr/>
        </p:nvSpPr>
        <p:spPr>
          <a:xfrm rot="5400000">
            <a:off x="6058316" y="3311055"/>
            <a:ext cx="52060" cy="3211383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92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905EF-7D0E-0A92-8DED-F3E4C578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Calibri" panose="020F0502020204030204" pitchFamily="34" charset="0"/>
              </a:rPr>
              <a:t>What is Diffusion model?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8C939A-599A-CB67-2374-A89B8BA7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F068F1-1B20-890A-C24D-736588B0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Zhenyu Li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0BE85B-F66F-A098-F335-83193009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6" name="object 75">
            <a:extLst>
              <a:ext uri="{FF2B5EF4-FFF2-40B4-BE49-F238E27FC236}">
                <a16:creationId xmlns:a16="http://schemas.microsoft.com/office/drawing/2014/main" id="{E679F53B-7DB0-F525-4221-7CFBB9798F1F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6">
            <a:extLst>
              <a:ext uri="{FF2B5EF4-FFF2-40B4-BE49-F238E27FC236}">
                <a16:creationId xmlns:a16="http://schemas.microsoft.com/office/drawing/2014/main" id="{D4041DEE-E7C2-ED93-3694-501DB5D05F1E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7">
            <a:extLst>
              <a:ext uri="{FF2B5EF4-FFF2-40B4-BE49-F238E27FC236}">
                <a16:creationId xmlns:a16="http://schemas.microsoft.com/office/drawing/2014/main" id="{408A8164-0590-3B7C-043C-0191BC0EAFC5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79">
            <a:extLst>
              <a:ext uri="{FF2B5EF4-FFF2-40B4-BE49-F238E27FC236}">
                <a16:creationId xmlns:a16="http://schemas.microsoft.com/office/drawing/2014/main" id="{23E6F3D6-34E7-21F4-082F-099C36FDD1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10" name="object 80">
            <a:extLst>
              <a:ext uri="{FF2B5EF4-FFF2-40B4-BE49-F238E27FC236}">
                <a16:creationId xmlns:a16="http://schemas.microsoft.com/office/drawing/2014/main" id="{090CD1E1-B0BC-C6B3-10AD-8F924A8450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11" name="object 81">
            <a:extLst>
              <a:ext uri="{FF2B5EF4-FFF2-40B4-BE49-F238E27FC236}">
                <a16:creationId xmlns:a16="http://schemas.microsoft.com/office/drawing/2014/main" id="{0F05AEB5-AAE8-3DC2-7998-28BE3117A42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82">
            <a:extLst>
              <a:ext uri="{FF2B5EF4-FFF2-40B4-BE49-F238E27FC236}">
                <a16:creationId xmlns:a16="http://schemas.microsoft.com/office/drawing/2014/main" id="{1B78A95A-E50B-0A0D-6A1F-FEE50F289752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83">
            <a:extLst>
              <a:ext uri="{FF2B5EF4-FFF2-40B4-BE49-F238E27FC236}">
                <a16:creationId xmlns:a16="http://schemas.microsoft.com/office/drawing/2014/main" id="{FC197060-84AE-2CA5-B310-044FF26AC817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4">
            <a:extLst>
              <a:ext uri="{FF2B5EF4-FFF2-40B4-BE49-F238E27FC236}">
                <a16:creationId xmlns:a16="http://schemas.microsoft.com/office/drawing/2014/main" id="{2BA9C718-35BA-575E-7F4D-462823AE785A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5">
            <a:extLst>
              <a:ext uri="{FF2B5EF4-FFF2-40B4-BE49-F238E27FC236}">
                <a16:creationId xmlns:a16="http://schemas.microsoft.com/office/drawing/2014/main" id="{7D7F287A-8BF9-99F7-4722-81600B1A6C00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6">
            <a:extLst>
              <a:ext uri="{FF2B5EF4-FFF2-40B4-BE49-F238E27FC236}">
                <a16:creationId xmlns:a16="http://schemas.microsoft.com/office/drawing/2014/main" id="{3A3DBECA-990B-5E27-E01D-372FBB3F0A08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87">
            <a:extLst>
              <a:ext uri="{FF2B5EF4-FFF2-40B4-BE49-F238E27FC236}">
                <a16:creationId xmlns:a16="http://schemas.microsoft.com/office/drawing/2014/main" id="{BCB9327B-60D9-1264-5F35-F21CB65B88B5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8">
            <a:extLst>
              <a:ext uri="{FF2B5EF4-FFF2-40B4-BE49-F238E27FC236}">
                <a16:creationId xmlns:a16="http://schemas.microsoft.com/office/drawing/2014/main" id="{92FAF231-FB7C-D2BA-2532-A12B727300B6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9">
            <a:extLst>
              <a:ext uri="{FF2B5EF4-FFF2-40B4-BE49-F238E27FC236}">
                <a16:creationId xmlns:a16="http://schemas.microsoft.com/office/drawing/2014/main" id="{D99325F3-BA73-1805-92B7-7AAC98475422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0">
            <a:extLst>
              <a:ext uri="{FF2B5EF4-FFF2-40B4-BE49-F238E27FC236}">
                <a16:creationId xmlns:a16="http://schemas.microsoft.com/office/drawing/2014/main" id="{995DAC57-AC76-E4DA-6C10-F22423B006C1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7">
            <a:extLst>
              <a:ext uri="{FF2B5EF4-FFF2-40B4-BE49-F238E27FC236}">
                <a16:creationId xmlns:a16="http://schemas.microsoft.com/office/drawing/2014/main" id="{0D717E0B-E158-1A96-5D88-4F80C30C2526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22" name="object 108">
            <a:extLst>
              <a:ext uri="{FF2B5EF4-FFF2-40B4-BE49-F238E27FC236}">
                <a16:creationId xmlns:a16="http://schemas.microsoft.com/office/drawing/2014/main" id="{4CE15876-F2F9-990A-DED0-110DF6AE5B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23" name="object 109">
            <a:extLst>
              <a:ext uri="{FF2B5EF4-FFF2-40B4-BE49-F238E27FC236}">
                <a16:creationId xmlns:a16="http://schemas.microsoft.com/office/drawing/2014/main" id="{885DFECD-4857-7A3A-F257-63818E3CC392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24" name="object 110">
            <a:extLst>
              <a:ext uri="{FF2B5EF4-FFF2-40B4-BE49-F238E27FC236}">
                <a16:creationId xmlns:a16="http://schemas.microsoft.com/office/drawing/2014/main" id="{C3B6C6E6-33E1-BB68-57AE-EF0B6812E5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25" name="object 140">
            <a:extLst>
              <a:ext uri="{FF2B5EF4-FFF2-40B4-BE49-F238E27FC236}">
                <a16:creationId xmlns:a16="http://schemas.microsoft.com/office/drawing/2014/main" id="{FC4CA1E9-7652-548A-A3CB-143EA0F9BD1A}"/>
              </a:ext>
            </a:extLst>
          </p:cNvPr>
          <p:cNvSpPr txBox="1"/>
          <p:nvPr/>
        </p:nvSpPr>
        <p:spPr>
          <a:xfrm>
            <a:off x="5115305" y="2020061"/>
            <a:ext cx="1887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Microsoft YaHei"/>
                <a:cs typeface="Microsoft YaHei"/>
              </a:rPr>
              <a:t>Gauss</a:t>
            </a:r>
            <a:r>
              <a:rPr sz="1600" b="1" spc="-40" dirty="0">
                <a:latin typeface="Microsoft YaHei"/>
                <a:cs typeface="Microsoft YaHei"/>
              </a:rPr>
              <a:t> </a:t>
            </a:r>
            <a:r>
              <a:rPr sz="1600" b="1" spc="-10" dirty="0">
                <a:latin typeface="Microsoft YaHei"/>
                <a:cs typeface="Microsoft YaHei"/>
              </a:rPr>
              <a:t>distribution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26" name="object 146">
            <a:extLst>
              <a:ext uri="{FF2B5EF4-FFF2-40B4-BE49-F238E27FC236}">
                <a16:creationId xmlns:a16="http://schemas.microsoft.com/office/drawing/2014/main" id="{CC93B772-69C0-1C65-F5DB-5A2A713EBBB8}"/>
              </a:ext>
            </a:extLst>
          </p:cNvPr>
          <p:cNvSpPr txBox="1"/>
          <p:nvPr/>
        </p:nvSpPr>
        <p:spPr>
          <a:xfrm>
            <a:off x="5943980" y="2919221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27" name="object 111">
            <a:extLst>
              <a:ext uri="{FF2B5EF4-FFF2-40B4-BE49-F238E27FC236}">
                <a16:creationId xmlns:a16="http://schemas.microsoft.com/office/drawing/2014/main" id="{2E116D56-6CE6-4CC7-DC9A-3ABFA065698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732" y="3515106"/>
            <a:ext cx="960119" cy="960119"/>
          </a:xfrm>
          <a:prstGeom prst="rect">
            <a:avLst/>
          </a:prstGeom>
        </p:spPr>
      </p:pic>
      <p:sp>
        <p:nvSpPr>
          <p:cNvPr id="28" name="object 112">
            <a:extLst>
              <a:ext uri="{FF2B5EF4-FFF2-40B4-BE49-F238E27FC236}">
                <a16:creationId xmlns:a16="http://schemas.microsoft.com/office/drawing/2014/main" id="{D10B5EB3-4A6A-6B9E-C02A-E11C33C5563C}"/>
              </a:ext>
            </a:extLst>
          </p:cNvPr>
          <p:cNvSpPr/>
          <p:nvPr/>
        </p:nvSpPr>
        <p:spPr>
          <a:xfrm>
            <a:off x="4375086" y="3958297"/>
            <a:ext cx="156845" cy="52705"/>
          </a:xfrm>
          <a:custGeom>
            <a:avLst/>
            <a:gdLst/>
            <a:ahLst/>
            <a:cxnLst/>
            <a:rect l="l" t="t" r="r" b="b"/>
            <a:pathLst>
              <a:path w="156845" h="52704">
                <a:moveTo>
                  <a:pt x="156413" y="46139"/>
                </a:moveTo>
                <a:lnTo>
                  <a:pt x="154533" y="44272"/>
                </a:lnTo>
                <a:lnTo>
                  <a:pt x="4191" y="44272"/>
                </a:lnTo>
                <a:lnTo>
                  <a:pt x="1879" y="44272"/>
                </a:lnTo>
                <a:lnTo>
                  <a:pt x="0" y="46139"/>
                </a:lnTo>
                <a:lnTo>
                  <a:pt x="0" y="50774"/>
                </a:lnTo>
                <a:lnTo>
                  <a:pt x="1879" y="52654"/>
                </a:lnTo>
                <a:lnTo>
                  <a:pt x="154533" y="52654"/>
                </a:lnTo>
                <a:lnTo>
                  <a:pt x="156413" y="50774"/>
                </a:lnTo>
                <a:lnTo>
                  <a:pt x="156413" y="46139"/>
                </a:lnTo>
                <a:close/>
              </a:path>
              <a:path w="156845" h="52704">
                <a:moveTo>
                  <a:pt x="156413" y="1879"/>
                </a:moveTo>
                <a:lnTo>
                  <a:pt x="154533" y="0"/>
                </a:lnTo>
                <a:lnTo>
                  <a:pt x="4191" y="0"/>
                </a:lnTo>
                <a:lnTo>
                  <a:pt x="1879" y="0"/>
                </a:lnTo>
                <a:lnTo>
                  <a:pt x="0" y="1879"/>
                </a:lnTo>
                <a:lnTo>
                  <a:pt x="0" y="6502"/>
                </a:lnTo>
                <a:lnTo>
                  <a:pt x="1879" y="8369"/>
                </a:lnTo>
                <a:lnTo>
                  <a:pt x="154533" y="8369"/>
                </a:lnTo>
                <a:lnTo>
                  <a:pt x="156413" y="6502"/>
                </a:lnTo>
                <a:lnTo>
                  <a:pt x="156413" y="1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116">
            <a:extLst>
              <a:ext uri="{FF2B5EF4-FFF2-40B4-BE49-F238E27FC236}">
                <a16:creationId xmlns:a16="http://schemas.microsoft.com/office/drawing/2014/main" id="{FCE15254-5B21-8354-2EE3-B5003B663A4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752" y="3519676"/>
            <a:ext cx="960120" cy="960120"/>
          </a:xfrm>
          <a:prstGeom prst="rect">
            <a:avLst/>
          </a:prstGeom>
        </p:spPr>
      </p:pic>
      <p:sp>
        <p:nvSpPr>
          <p:cNvPr id="30" name="object 117">
            <a:extLst>
              <a:ext uri="{FF2B5EF4-FFF2-40B4-BE49-F238E27FC236}">
                <a16:creationId xmlns:a16="http://schemas.microsoft.com/office/drawing/2014/main" id="{46ED2D52-F8C6-0B93-E603-BCCEA7E1030E}"/>
              </a:ext>
            </a:extLst>
          </p:cNvPr>
          <p:cNvSpPr/>
          <p:nvPr/>
        </p:nvSpPr>
        <p:spPr>
          <a:xfrm>
            <a:off x="6339522" y="39068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156413" y="75476"/>
                </a:moveTo>
                <a:lnTo>
                  <a:pt x="154533" y="73596"/>
                </a:lnTo>
                <a:lnTo>
                  <a:pt x="82689" y="73596"/>
                </a:lnTo>
                <a:lnTo>
                  <a:pt x="82689" y="4191"/>
                </a:lnTo>
                <a:lnTo>
                  <a:pt x="82689" y="1879"/>
                </a:lnTo>
                <a:lnTo>
                  <a:pt x="80810" y="0"/>
                </a:lnTo>
                <a:lnTo>
                  <a:pt x="76187" y="0"/>
                </a:lnTo>
                <a:lnTo>
                  <a:pt x="74307" y="1879"/>
                </a:lnTo>
                <a:lnTo>
                  <a:pt x="74307" y="73596"/>
                </a:lnTo>
                <a:lnTo>
                  <a:pt x="4191" y="73596"/>
                </a:lnTo>
                <a:lnTo>
                  <a:pt x="1879" y="73596"/>
                </a:lnTo>
                <a:lnTo>
                  <a:pt x="0" y="75476"/>
                </a:lnTo>
                <a:lnTo>
                  <a:pt x="0" y="80098"/>
                </a:lnTo>
                <a:lnTo>
                  <a:pt x="1879" y="81965"/>
                </a:lnTo>
                <a:lnTo>
                  <a:pt x="74307" y="81965"/>
                </a:lnTo>
                <a:lnTo>
                  <a:pt x="74307" y="154292"/>
                </a:lnTo>
                <a:lnTo>
                  <a:pt x="76187" y="156159"/>
                </a:lnTo>
                <a:lnTo>
                  <a:pt x="80822" y="156159"/>
                </a:lnTo>
                <a:lnTo>
                  <a:pt x="82689" y="154292"/>
                </a:lnTo>
                <a:lnTo>
                  <a:pt x="82689" y="81965"/>
                </a:lnTo>
                <a:lnTo>
                  <a:pt x="154533" y="81965"/>
                </a:lnTo>
                <a:lnTo>
                  <a:pt x="156413" y="80098"/>
                </a:lnTo>
                <a:lnTo>
                  <a:pt x="156413" y="75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118">
            <a:extLst>
              <a:ext uri="{FF2B5EF4-FFF2-40B4-BE49-F238E27FC236}">
                <a16:creationId xmlns:a16="http://schemas.microsoft.com/office/drawing/2014/main" id="{ECDA15CD-83D4-62C9-1518-C643CE7E6C42}"/>
              </a:ext>
            </a:extLst>
          </p:cNvPr>
          <p:cNvGrpSpPr/>
          <p:nvPr/>
        </p:nvGrpSpPr>
        <p:grpSpPr>
          <a:xfrm>
            <a:off x="7623337" y="3526535"/>
            <a:ext cx="962025" cy="949960"/>
            <a:chOff x="7536180" y="3526535"/>
            <a:chExt cx="962025" cy="949960"/>
          </a:xfrm>
        </p:grpSpPr>
        <p:pic>
          <p:nvPicPr>
            <p:cNvPr id="32" name="object 119">
              <a:extLst>
                <a:ext uri="{FF2B5EF4-FFF2-40B4-BE49-F238E27FC236}">
                  <a16:creationId xmlns:a16="http://schemas.microsoft.com/office/drawing/2014/main" id="{B4EB1DAF-DEA6-D97E-77F2-C997AB6389D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2766" y="3527517"/>
              <a:ext cx="941884" cy="935297"/>
            </a:xfrm>
            <a:prstGeom prst="rect">
              <a:avLst/>
            </a:prstGeom>
          </p:spPr>
        </p:pic>
        <p:sp>
          <p:nvSpPr>
            <p:cNvPr id="33" name="object 120">
              <a:extLst>
                <a:ext uri="{FF2B5EF4-FFF2-40B4-BE49-F238E27FC236}">
                  <a16:creationId xmlns:a16="http://schemas.microsoft.com/office/drawing/2014/main" id="{687DB42A-20E1-81F3-8AC1-43EA16175B85}"/>
                </a:ext>
              </a:extLst>
            </p:cNvPr>
            <p:cNvSpPr/>
            <p:nvPr/>
          </p:nvSpPr>
          <p:spPr>
            <a:xfrm>
              <a:off x="7536180" y="3526535"/>
              <a:ext cx="962025" cy="949960"/>
            </a:xfrm>
            <a:custGeom>
              <a:avLst/>
              <a:gdLst/>
              <a:ahLst/>
              <a:cxnLst/>
              <a:rect l="l" t="t" r="r" b="b"/>
              <a:pathLst>
                <a:path w="962025" h="949960">
                  <a:moveTo>
                    <a:pt x="961644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61644" y="949451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21">
              <a:extLst>
                <a:ext uri="{FF2B5EF4-FFF2-40B4-BE49-F238E27FC236}">
                  <a16:creationId xmlns:a16="http://schemas.microsoft.com/office/drawing/2014/main" id="{97425C5E-E7D6-B444-410A-643CF46496D1}"/>
                </a:ext>
              </a:extLst>
            </p:cNvPr>
            <p:cNvSpPr/>
            <p:nvPr/>
          </p:nvSpPr>
          <p:spPr>
            <a:xfrm>
              <a:off x="7624572" y="3704843"/>
              <a:ext cx="819150" cy="554990"/>
            </a:xfrm>
            <a:custGeom>
              <a:avLst/>
              <a:gdLst/>
              <a:ahLst/>
              <a:cxnLst/>
              <a:rect l="l" t="t" r="r" b="b"/>
              <a:pathLst>
                <a:path w="819150" h="554989">
                  <a:moveTo>
                    <a:pt x="818642" y="446532"/>
                  </a:moveTo>
                  <a:lnTo>
                    <a:pt x="805942" y="440182"/>
                  </a:lnTo>
                  <a:lnTo>
                    <a:pt x="767842" y="421132"/>
                  </a:lnTo>
                  <a:lnTo>
                    <a:pt x="767842" y="440182"/>
                  </a:lnTo>
                  <a:lnTo>
                    <a:pt x="381254" y="440182"/>
                  </a:lnTo>
                  <a:lnTo>
                    <a:pt x="381254" y="50800"/>
                  </a:lnTo>
                  <a:lnTo>
                    <a:pt x="400304" y="50800"/>
                  </a:lnTo>
                  <a:lnTo>
                    <a:pt x="393954" y="38100"/>
                  </a:lnTo>
                  <a:lnTo>
                    <a:pt x="374904" y="0"/>
                  </a:lnTo>
                  <a:lnTo>
                    <a:pt x="349504" y="50800"/>
                  </a:lnTo>
                  <a:lnTo>
                    <a:pt x="368554" y="50800"/>
                  </a:lnTo>
                  <a:lnTo>
                    <a:pt x="368554" y="440182"/>
                  </a:lnTo>
                  <a:lnTo>
                    <a:pt x="0" y="440182"/>
                  </a:lnTo>
                  <a:lnTo>
                    <a:pt x="0" y="452882"/>
                  </a:lnTo>
                  <a:lnTo>
                    <a:pt x="368554" y="452882"/>
                  </a:lnTo>
                  <a:lnTo>
                    <a:pt x="368554" y="554482"/>
                  </a:lnTo>
                  <a:lnTo>
                    <a:pt x="381254" y="554482"/>
                  </a:lnTo>
                  <a:lnTo>
                    <a:pt x="381254" y="452882"/>
                  </a:lnTo>
                  <a:lnTo>
                    <a:pt x="767842" y="452882"/>
                  </a:lnTo>
                  <a:lnTo>
                    <a:pt x="767842" y="471932"/>
                  </a:lnTo>
                  <a:lnTo>
                    <a:pt x="805942" y="452882"/>
                  </a:lnTo>
                  <a:lnTo>
                    <a:pt x="818642" y="446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22">
              <a:extLst>
                <a:ext uri="{FF2B5EF4-FFF2-40B4-BE49-F238E27FC236}">
                  <a16:creationId xmlns:a16="http://schemas.microsoft.com/office/drawing/2014/main" id="{BD978A3A-4095-CD63-547E-138EFCC60AC6}"/>
                </a:ext>
              </a:extLst>
            </p:cNvPr>
            <p:cNvSpPr/>
            <p:nvPr/>
          </p:nvSpPr>
          <p:spPr>
            <a:xfrm>
              <a:off x="7740396" y="3843527"/>
              <a:ext cx="520065" cy="268605"/>
            </a:xfrm>
            <a:custGeom>
              <a:avLst/>
              <a:gdLst/>
              <a:ahLst/>
              <a:cxnLst/>
              <a:rect l="l" t="t" r="r" b="b"/>
              <a:pathLst>
                <a:path w="520065" h="268604">
                  <a:moveTo>
                    <a:pt x="0" y="268224"/>
                  </a:moveTo>
                  <a:lnTo>
                    <a:pt x="55905" y="250004"/>
                  </a:lnTo>
                  <a:lnTo>
                    <a:pt x="99417" y="223406"/>
                  </a:lnTo>
                  <a:lnTo>
                    <a:pt x="132714" y="190853"/>
                  </a:lnTo>
                  <a:lnTo>
                    <a:pt x="157973" y="154771"/>
                  </a:lnTo>
                  <a:lnTo>
                    <a:pt x="177371" y="117586"/>
                  </a:lnTo>
                  <a:lnTo>
                    <a:pt x="193084" y="81722"/>
                  </a:lnTo>
                  <a:lnTo>
                    <a:pt x="207290" y="49607"/>
                  </a:lnTo>
                  <a:lnTo>
                    <a:pt x="222166" y="23664"/>
                  </a:lnTo>
                  <a:lnTo>
                    <a:pt x="239889" y="6320"/>
                  </a:lnTo>
                  <a:lnTo>
                    <a:pt x="262635" y="0"/>
                  </a:lnTo>
                  <a:lnTo>
                    <a:pt x="285130" y="6296"/>
                  </a:lnTo>
                  <a:lnTo>
                    <a:pt x="302182" y="23579"/>
                  </a:lnTo>
                  <a:lnTo>
                    <a:pt x="316102" y="49439"/>
                  </a:lnTo>
                  <a:lnTo>
                    <a:pt x="329196" y="81466"/>
                  </a:lnTo>
                  <a:lnTo>
                    <a:pt x="343773" y="117252"/>
                  </a:lnTo>
                  <a:lnTo>
                    <a:pt x="362141" y="154387"/>
                  </a:lnTo>
                  <a:lnTo>
                    <a:pt x="386607" y="190461"/>
                  </a:lnTo>
                  <a:lnTo>
                    <a:pt x="419482" y="223064"/>
                  </a:lnTo>
                  <a:lnTo>
                    <a:pt x="463071" y="249788"/>
                  </a:lnTo>
                  <a:lnTo>
                    <a:pt x="519683" y="268224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141">
            <a:extLst>
              <a:ext uri="{FF2B5EF4-FFF2-40B4-BE49-F238E27FC236}">
                <a16:creationId xmlns:a16="http://schemas.microsoft.com/office/drawing/2014/main" id="{5493F715-C547-0477-51A9-8438E8C3224A}"/>
              </a:ext>
            </a:extLst>
          </p:cNvPr>
          <p:cNvSpPr txBox="1"/>
          <p:nvPr/>
        </p:nvSpPr>
        <p:spPr>
          <a:xfrm>
            <a:off x="6110707" y="5941872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1F4E79"/>
                </a:solidFill>
                <a:latin typeface="Calibri"/>
                <a:cs typeface="Calibri"/>
              </a:rPr>
              <a:t>mean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7" name="object 142">
            <a:extLst>
              <a:ext uri="{FF2B5EF4-FFF2-40B4-BE49-F238E27FC236}">
                <a16:creationId xmlns:a16="http://schemas.microsoft.com/office/drawing/2014/main" id="{4CE50CE2-C339-C2AC-119B-2B3FCBEBD051}"/>
              </a:ext>
            </a:extLst>
          </p:cNvPr>
          <p:cNvSpPr txBox="1"/>
          <p:nvPr/>
        </p:nvSpPr>
        <p:spPr>
          <a:xfrm>
            <a:off x="7146500" y="5928461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F4E79"/>
                </a:solidFill>
                <a:latin typeface="Calibri"/>
                <a:cs typeface="Calibri"/>
              </a:rPr>
              <a:t>variance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8" name="object 147">
            <a:extLst>
              <a:ext uri="{FF2B5EF4-FFF2-40B4-BE49-F238E27FC236}">
                <a16:creationId xmlns:a16="http://schemas.microsoft.com/office/drawing/2014/main" id="{644AE70C-D070-0960-5450-703F42790D6E}"/>
              </a:ext>
            </a:extLst>
          </p:cNvPr>
          <p:cNvSpPr txBox="1"/>
          <p:nvPr/>
        </p:nvSpPr>
        <p:spPr>
          <a:xfrm>
            <a:off x="3127248" y="4536947"/>
            <a:ext cx="1087120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59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39" name="object 177">
            <a:extLst>
              <a:ext uri="{FF2B5EF4-FFF2-40B4-BE49-F238E27FC236}">
                <a16:creationId xmlns:a16="http://schemas.microsoft.com/office/drawing/2014/main" id="{D74CE090-8EEE-4772-66DD-D9B8A47DCE4B}"/>
              </a:ext>
            </a:extLst>
          </p:cNvPr>
          <p:cNvSpPr txBox="1"/>
          <p:nvPr/>
        </p:nvSpPr>
        <p:spPr>
          <a:xfrm>
            <a:off x="5501766" y="4466335"/>
            <a:ext cx="498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signal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178">
            <a:extLst>
              <a:ext uri="{FF2B5EF4-FFF2-40B4-BE49-F238E27FC236}">
                <a16:creationId xmlns:a16="http://schemas.microsoft.com/office/drawing/2014/main" id="{2F6BC70A-30C3-69E1-22BE-7EA2A505C501}"/>
              </a:ext>
            </a:extLst>
          </p:cNvPr>
          <p:cNvSpPr txBox="1"/>
          <p:nvPr/>
        </p:nvSpPr>
        <p:spPr>
          <a:xfrm>
            <a:off x="7767319" y="4466335"/>
            <a:ext cx="466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1" name="object 79">
            <a:extLst>
              <a:ext uri="{FF2B5EF4-FFF2-40B4-BE49-F238E27FC236}">
                <a16:creationId xmlns:a16="http://schemas.microsoft.com/office/drawing/2014/main" id="{3102055E-98FB-AC23-1736-E3A2ACEC9E3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5822" y="1466816"/>
            <a:ext cx="960119" cy="960119"/>
          </a:xfrm>
          <a:prstGeom prst="rect">
            <a:avLst/>
          </a:prstGeom>
        </p:spPr>
      </p:pic>
      <p:pic>
        <p:nvPicPr>
          <p:cNvPr id="42" name="object 79">
            <a:extLst>
              <a:ext uri="{FF2B5EF4-FFF2-40B4-BE49-F238E27FC236}">
                <a16:creationId xmlns:a16="http://schemas.microsoft.com/office/drawing/2014/main" id="{63053D26-85DE-A47D-B041-5A2DCDF6732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4365" y="1456181"/>
            <a:ext cx="960119" cy="960119"/>
          </a:xfrm>
          <a:prstGeom prst="rect">
            <a:avLst/>
          </a:prstGeom>
        </p:spPr>
      </p:pic>
      <p:grpSp>
        <p:nvGrpSpPr>
          <p:cNvPr id="43" name="object 97">
            <a:extLst>
              <a:ext uri="{FF2B5EF4-FFF2-40B4-BE49-F238E27FC236}">
                <a16:creationId xmlns:a16="http://schemas.microsoft.com/office/drawing/2014/main" id="{6FD3255F-BE70-6344-D436-DAC1576CC2F1}"/>
              </a:ext>
            </a:extLst>
          </p:cNvPr>
          <p:cNvGrpSpPr/>
          <p:nvPr/>
        </p:nvGrpSpPr>
        <p:grpSpPr>
          <a:xfrm>
            <a:off x="5819323" y="2312454"/>
            <a:ext cx="417600" cy="419305"/>
            <a:chOff x="3121440" y="1179020"/>
            <a:chExt cx="586740" cy="588469"/>
          </a:xfrm>
        </p:grpSpPr>
        <p:pic>
          <p:nvPicPr>
            <p:cNvPr id="44" name="object 98">
              <a:extLst>
                <a:ext uri="{FF2B5EF4-FFF2-40B4-BE49-F238E27FC236}">
                  <a16:creationId xmlns:a16="http://schemas.microsoft.com/office/drawing/2014/main" id="{5003A8D2-8339-F542-49DF-10FBFB6EFDB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5356" y="1179020"/>
              <a:ext cx="574682" cy="570662"/>
            </a:xfrm>
            <a:prstGeom prst="rect">
              <a:avLst/>
            </a:prstGeom>
          </p:spPr>
        </p:pic>
        <p:sp>
          <p:nvSpPr>
            <p:cNvPr id="45" name="object 99">
              <a:extLst>
                <a:ext uri="{FF2B5EF4-FFF2-40B4-BE49-F238E27FC236}">
                  <a16:creationId xmlns:a16="http://schemas.microsoft.com/office/drawing/2014/main" id="{763C058E-04C4-F070-587D-E26714CFC037}"/>
                </a:ext>
              </a:extLst>
            </p:cNvPr>
            <p:cNvSpPr/>
            <p:nvPr/>
          </p:nvSpPr>
          <p:spPr>
            <a:xfrm>
              <a:off x="3121440" y="1186465"/>
              <a:ext cx="586740" cy="581024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00">
              <a:extLst>
                <a:ext uri="{FF2B5EF4-FFF2-40B4-BE49-F238E27FC236}">
                  <a16:creationId xmlns:a16="http://schemas.microsoft.com/office/drawing/2014/main" id="{CC3B89B6-A9CE-050B-C8DC-1257E3C8DB15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1">
              <a:extLst>
                <a:ext uri="{FF2B5EF4-FFF2-40B4-BE49-F238E27FC236}">
                  <a16:creationId xmlns:a16="http://schemas.microsoft.com/office/drawing/2014/main" id="{3B2B1BEE-7778-EEA4-6CED-A6CE93398AAE}"/>
                </a:ext>
              </a:extLst>
            </p:cNvPr>
            <p:cNvSpPr/>
            <p:nvPr/>
          </p:nvSpPr>
          <p:spPr>
            <a:xfrm>
              <a:off x="3262883" y="1363979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874A590-2E5D-2CBA-FD90-547A36B0DE69}"/>
                  </a:ext>
                </a:extLst>
              </p:cNvPr>
              <p:cNvSpPr txBox="1"/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1874A590-2E5D-2CBA-FD90-547A36B0D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blipFill>
                <a:blip r:embed="rId8"/>
                <a:stretch>
                  <a:fillRect l="-10417" r="-4167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01F0D34-F29C-E0DD-871C-DA18C3782AF3}"/>
                  </a:ext>
                </a:extLst>
              </p:cNvPr>
              <p:cNvSpPr txBox="1"/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01F0D34-F29C-E0DD-871C-DA18C3782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blipFill>
                <a:blip r:embed="rId9"/>
                <a:stretch>
                  <a:fillRect l="-14493" r="-11594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EB8A8B4-D0AB-1189-4C64-AE33926A5BDC}"/>
                  </a:ext>
                </a:extLst>
              </p:cNvPr>
              <p:cNvSpPr txBox="1"/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EB8A8B4-D0AB-1189-4C64-AE33926A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blipFill>
                <a:blip r:embed="rId10"/>
                <a:stretch>
                  <a:fillRect l="-11364" r="-227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E2BF615-AD9F-2A8D-36DD-FE17FB09FAEA}"/>
                  </a:ext>
                </a:extLst>
              </p:cNvPr>
              <p:cNvSpPr txBox="1"/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1E2BF615-AD9F-2A8D-36DD-FE17FB09F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blipFill>
                <a:blip r:embed="rId11"/>
                <a:stretch>
                  <a:fillRect l="-9804" r="-196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686ECC1-D0A2-DB0E-B0A8-4FC3273F93CC}"/>
                  </a:ext>
                </a:extLst>
              </p:cNvPr>
              <p:cNvSpPr txBox="1"/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686ECC1-D0A2-DB0E-B0A8-4FC3273F9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blipFill>
                <a:blip r:embed="rId12"/>
                <a:stretch>
                  <a:fillRect l="-4000" t="-1961" r="-65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椭圆 52">
            <a:extLst>
              <a:ext uri="{FF2B5EF4-FFF2-40B4-BE49-F238E27FC236}">
                <a16:creationId xmlns:a16="http://schemas.microsoft.com/office/drawing/2014/main" id="{F82CCB65-4382-751F-C8DE-A70539858399}"/>
              </a:ext>
            </a:extLst>
          </p:cNvPr>
          <p:cNvSpPr/>
          <p:nvPr/>
        </p:nvSpPr>
        <p:spPr>
          <a:xfrm>
            <a:off x="5943980" y="2982023"/>
            <a:ext cx="195580" cy="19558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: 下 53">
            <a:extLst>
              <a:ext uri="{FF2B5EF4-FFF2-40B4-BE49-F238E27FC236}">
                <a16:creationId xmlns:a16="http://schemas.microsoft.com/office/drawing/2014/main" id="{6F1A706F-21F8-D0C6-2503-8FEEE468D4D4}"/>
              </a:ext>
            </a:extLst>
          </p:cNvPr>
          <p:cNvSpPr/>
          <p:nvPr/>
        </p:nvSpPr>
        <p:spPr>
          <a:xfrm>
            <a:off x="6013484" y="2720590"/>
            <a:ext cx="71838" cy="262157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F1293AF0-E29F-87E2-5E1E-F26A1D020258}"/>
              </a:ext>
            </a:extLst>
          </p:cNvPr>
          <p:cNvSpPr/>
          <p:nvPr/>
        </p:nvSpPr>
        <p:spPr>
          <a:xfrm rot="16200000" flipH="1">
            <a:off x="5158210" y="2355195"/>
            <a:ext cx="76048" cy="1476109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1609B8B-6947-CC8E-AD31-C31D2D5CD59F}"/>
              </a:ext>
            </a:extLst>
          </p:cNvPr>
          <p:cNvSpPr/>
          <p:nvPr/>
        </p:nvSpPr>
        <p:spPr>
          <a:xfrm>
            <a:off x="4458177" y="2690507"/>
            <a:ext cx="45719" cy="418782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FD0A650-8969-2F4D-96EF-9835BF53B315}"/>
                  </a:ext>
                </a:extLst>
              </p:cNvPr>
              <p:cNvSpPr txBox="1"/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FD0A650-8969-2F4D-96EF-9835BF53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blipFill>
                <a:blip r:embed="rId13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箭头: 下 57">
            <a:extLst>
              <a:ext uri="{FF2B5EF4-FFF2-40B4-BE49-F238E27FC236}">
                <a16:creationId xmlns:a16="http://schemas.microsoft.com/office/drawing/2014/main" id="{D6D702A1-EB40-5755-3597-D8CF6B98FE09}"/>
              </a:ext>
            </a:extLst>
          </p:cNvPr>
          <p:cNvSpPr/>
          <p:nvPr/>
        </p:nvSpPr>
        <p:spPr>
          <a:xfrm rot="10800000">
            <a:off x="7636680" y="2625754"/>
            <a:ext cx="71838" cy="48781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6E19326-DCDC-FA95-359F-F6038171E9C2}"/>
              </a:ext>
            </a:extLst>
          </p:cNvPr>
          <p:cNvSpPr/>
          <p:nvPr/>
        </p:nvSpPr>
        <p:spPr>
          <a:xfrm>
            <a:off x="6149251" y="3070499"/>
            <a:ext cx="1532132" cy="45719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58F27AE-A017-F7CB-F705-F82002076F17}"/>
                  </a:ext>
                </a:extLst>
              </p:cNvPr>
              <p:cNvSpPr txBox="1"/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58F27AE-A017-F7CB-F705-F82002076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blipFill>
                <a:blip r:embed="rId14"/>
                <a:stretch>
                  <a:fillRect r="-704"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367FEFC-9B61-E906-FD37-2C83D88767BD}"/>
                  </a:ext>
                </a:extLst>
              </p:cNvPr>
              <p:cNvSpPr txBox="1"/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367FEFC-9B61-E906-FD37-2C83D8876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C167984D-BD29-0E5F-8E1C-EF1667F56AC8}"/>
              </a:ext>
            </a:extLst>
          </p:cNvPr>
          <p:cNvGrpSpPr/>
          <p:nvPr/>
        </p:nvGrpSpPr>
        <p:grpSpPr>
          <a:xfrm>
            <a:off x="387506" y="3468880"/>
            <a:ext cx="2519011" cy="2573274"/>
            <a:chOff x="387506" y="3468880"/>
            <a:chExt cx="2519011" cy="2573274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899661FC-96D4-1227-68DC-B0B7056A3336}"/>
                </a:ext>
              </a:extLst>
            </p:cNvPr>
            <p:cNvSpPr/>
            <p:nvPr/>
          </p:nvSpPr>
          <p:spPr>
            <a:xfrm>
              <a:off x="509727" y="3468880"/>
              <a:ext cx="2274570" cy="2573274"/>
            </a:xfrm>
            <a:prstGeom prst="round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803409C6-A258-9F6B-418C-3C3E1606ACC8}"/>
                    </a:ext>
                  </a:extLst>
                </p:cNvPr>
                <p:cNvSpPr txBox="1"/>
                <p:nvPr/>
              </p:nvSpPr>
              <p:spPr>
                <a:xfrm>
                  <a:off x="890024" y="3749260"/>
                  <a:ext cx="173605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F5F92215-140D-9715-40E7-C9859F809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024" y="3749260"/>
                  <a:ext cx="173605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3C4485DF-0057-50EC-52D0-67A7DB19291E}"/>
                    </a:ext>
                  </a:extLst>
                </p:cNvPr>
                <p:cNvSpPr txBox="1"/>
                <p:nvPr/>
              </p:nvSpPr>
              <p:spPr>
                <a:xfrm>
                  <a:off x="876899" y="4258154"/>
                  <a:ext cx="1736052" cy="4744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m:rPr>
                                <m:nor/>
                              </m:rPr>
                              <a:rPr lang="zh-CN" altLang="en-US" dirty="0"/>
                              <m:t> 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5880A20-EB06-EC8D-5591-9A1BEEEFC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99" y="4258154"/>
                  <a:ext cx="1736052" cy="47442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179F189B-7484-33FF-86EC-9F35E7EC40C4}"/>
                    </a:ext>
                  </a:extLst>
                </p:cNvPr>
                <p:cNvSpPr txBox="1"/>
                <p:nvPr/>
              </p:nvSpPr>
              <p:spPr>
                <a:xfrm>
                  <a:off x="387506" y="4872141"/>
                  <a:ext cx="2519011" cy="394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23822190-4679-D872-9778-B4642169E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506" y="4872141"/>
                  <a:ext cx="2519011" cy="394082"/>
                </a:xfrm>
                <a:prstGeom prst="rect">
                  <a:avLst/>
                </a:prstGeom>
                <a:blipFill>
                  <a:blip r:embed="rId18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D5FB8421-58F3-292D-BFA6-670685897D4C}"/>
                    </a:ext>
                  </a:extLst>
                </p:cNvPr>
                <p:cNvSpPr txBox="1"/>
                <p:nvPr/>
              </p:nvSpPr>
              <p:spPr>
                <a:xfrm>
                  <a:off x="1141595" y="5373239"/>
                  <a:ext cx="1109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(0, 1)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91D63473-5554-2D41-33C4-35610CB3A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595" y="5373239"/>
                  <a:ext cx="1109599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198" t="-2174" r="-6593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ED1BB878-FF30-C203-FD55-7630667E0CD0}"/>
                  </a:ext>
                </a:extLst>
              </p:cNvPr>
              <p:cNvSpPr txBox="1"/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ED1BB878-FF30-C203-FD55-7630667E0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blipFill>
                <a:blip r:embed="rId20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9A34A00-1469-5579-87CE-A8B0D11C43BD}"/>
                  </a:ext>
                </a:extLst>
              </p:cNvPr>
              <p:cNvSpPr txBox="1"/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9A34A00-1469-5579-87CE-A8B0D11C4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1CAC476-5BF4-5CF4-696C-0E5ACBCF8A06}"/>
                  </a:ext>
                </a:extLst>
              </p:cNvPr>
              <p:cNvSpPr txBox="1"/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1CAC476-5BF4-5CF4-696C-0E5ACBCF8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blipFill>
                <a:blip r:embed="rId22"/>
                <a:stretch>
                  <a:fillRect l="-817" r="-1517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>
            <a:extLst>
              <a:ext uri="{FF2B5EF4-FFF2-40B4-BE49-F238E27FC236}">
                <a16:creationId xmlns:a16="http://schemas.microsoft.com/office/drawing/2014/main" id="{E17505DE-B6AC-8A9C-3C2A-2887A13B7140}"/>
              </a:ext>
            </a:extLst>
          </p:cNvPr>
          <p:cNvSpPr txBox="1"/>
          <p:nvPr/>
        </p:nvSpPr>
        <p:spPr>
          <a:xfrm>
            <a:off x="615476" y="3154374"/>
            <a:ext cx="2168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u="sng" dirty="0">
                <a:solidFill>
                  <a:schemeClr val="bg2">
                    <a:lumMod val="50000"/>
                  </a:schemeClr>
                </a:solidFill>
                <a:uFill>
                  <a:solidFill>
                    <a:schemeClr val="bg1"/>
                  </a:solidFill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reparameterization trick</a:t>
            </a:r>
            <a:endParaRPr lang="zh-CN" altLang="en-US" sz="1200" b="1" u="sng" dirty="0">
              <a:solidFill>
                <a:schemeClr val="bg2">
                  <a:lumMod val="50000"/>
                </a:schemeClr>
              </a:solidFill>
              <a:uFill>
                <a:solidFill>
                  <a:schemeClr val="bg1"/>
                </a:solidFill>
              </a:uFill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897A0AB-FDA5-32CB-C160-CCF5DDC28217}"/>
              </a:ext>
            </a:extLst>
          </p:cNvPr>
          <p:cNvSpPr/>
          <p:nvPr/>
        </p:nvSpPr>
        <p:spPr>
          <a:xfrm>
            <a:off x="5919992" y="5519113"/>
            <a:ext cx="1017383" cy="422759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EF0CF6E-D6CD-5F77-64BF-3F554FECFFDA}"/>
              </a:ext>
            </a:extLst>
          </p:cNvPr>
          <p:cNvSpPr/>
          <p:nvPr/>
        </p:nvSpPr>
        <p:spPr>
          <a:xfrm>
            <a:off x="7079543" y="5519113"/>
            <a:ext cx="1096398" cy="422759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object 147">
            <a:extLst>
              <a:ext uri="{FF2B5EF4-FFF2-40B4-BE49-F238E27FC236}">
                <a16:creationId xmlns:a16="http://schemas.microsoft.com/office/drawing/2014/main" id="{A8CC5B13-2FE2-354F-C626-84D76010F094}"/>
              </a:ext>
            </a:extLst>
          </p:cNvPr>
          <p:cNvSpPr txBox="1"/>
          <p:nvPr/>
        </p:nvSpPr>
        <p:spPr>
          <a:xfrm>
            <a:off x="3490991" y="5945954"/>
            <a:ext cx="2297020" cy="279563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4780">
              <a:spcBef>
                <a:spcPts val="259"/>
              </a:spcBef>
            </a:pPr>
            <a:r>
              <a:rPr lang="en-US" altLang="zh-CN" sz="1600" b="1" spc="-10" dirty="0">
                <a:solidFill>
                  <a:srgbClr val="2D75B6"/>
                </a:solidFill>
                <a:latin typeface="Yu Gothic UI"/>
              </a:rPr>
              <a:t>Transition Distribution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38AB849B-100F-17F9-60FD-560DEE9C705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78200" y="2735964"/>
            <a:ext cx="2721369" cy="3628491"/>
          </a:xfrm>
          <a:prstGeom prst="rect">
            <a:avLst/>
          </a:prstGeom>
        </p:spPr>
      </p:pic>
      <p:sp>
        <p:nvSpPr>
          <p:cNvPr id="76" name="object 142">
            <a:extLst>
              <a:ext uri="{FF2B5EF4-FFF2-40B4-BE49-F238E27FC236}">
                <a16:creationId xmlns:a16="http://schemas.microsoft.com/office/drawing/2014/main" id="{4A26D6D0-7A87-EDFF-FE77-D77C37F00C1D}"/>
              </a:ext>
            </a:extLst>
          </p:cNvPr>
          <p:cNvSpPr txBox="1"/>
          <p:nvPr/>
        </p:nvSpPr>
        <p:spPr>
          <a:xfrm>
            <a:off x="10778989" y="5715449"/>
            <a:ext cx="80772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zh-CN" altLang="en-US" sz="1050" spc="-10" dirty="0">
                <a:solidFill>
                  <a:srgbClr val="1F4E79"/>
                </a:solidFill>
                <a:latin typeface="苹方-简 纤细体" panose="020B0200000000000000" pitchFamily="34" charset="-122"/>
                <a:ea typeface="苹方-简 纤细体" panose="020B0200000000000000" pitchFamily="34" charset="-122"/>
                <a:cs typeface="Calibri"/>
              </a:rPr>
              <a:t>控制加噪强度</a:t>
            </a:r>
            <a:endParaRPr sz="1050" dirty="0">
              <a:latin typeface="苹方-简 纤细体" panose="020B0200000000000000" pitchFamily="34" charset="-122"/>
              <a:ea typeface="苹方-简 纤细体" panose="020B0200000000000000" pitchFamily="34" charset="-122"/>
              <a:cs typeface="Calibri"/>
            </a:endParaRPr>
          </a:p>
        </p:txBody>
      </p:sp>
      <p:sp>
        <p:nvSpPr>
          <p:cNvPr id="77" name="object 142">
            <a:extLst>
              <a:ext uri="{FF2B5EF4-FFF2-40B4-BE49-F238E27FC236}">
                <a16:creationId xmlns:a16="http://schemas.microsoft.com/office/drawing/2014/main" id="{83E324F8-D69B-C96E-21FB-2E4D6A2D3E44}"/>
              </a:ext>
            </a:extLst>
          </p:cNvPr>
          <p:cNvSpPr txBox="1"/>
          <p:nvPr/>
        </p:nvSpPr>
        <p:spPr>
          <a:xfrm>
            <a:off x="10778989" y="3090399"/>
            <a:ext cx="80772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zh-CN" altLang="en-US" sz="1050" spc="-10" dirty="0">
                <a:solidFill>
                  <a:srgbClr val="1F4E79"/>
                </a:solidFill>
                <a:latin typeface="苹方-简 纤细体" panose="020B0200000000000000" pitchFamily="34" charset="-122"/>
                <a:ea typeface="苹方-简 纤细体" panose="020B0200000000000000" pitchFamily="34" charset="-122"/>
                <a:cs typeface="Calibri"/>
              </a:rPr>
              <a:t>控制原始图像所占成分</a:t>
            </a:r>
            <a:endParaRPr sz="1050" dirty="0">
              <a:latin typeface="苹方-简 纤细体" panose="020B0200000000000000" pitchFamily="34" charset="-122"/>
              <a:ea typeface="苹方-简 纤细体" panose="020B0200000000000000" pitchFamily="34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61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2053F-ECF4-2816-6801-400851D4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存在的问题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9AE5D-7D42-8BC5-EF6E-5B65B585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FED290-3591-1743-D95C-00441880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Zhenyu Li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58DAF9-1B91-9FC5-1F08-4D10D2CF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50B1E83-D1E3-1226-88CA-88E89FC86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22" y="1386680"/>
            <a:ext cx="597579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ea typeface="苹方-简" panose="020B0400000000000000" pitchFamily="34" charset="-122"/>
              </a:rPr>
              <a:t>单目深度估计模型的泛化性差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苹方-简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dirty="0">
                <a:latin typeface="Arial" panose="020B0604020202020204" pitchFamily="34" charset="0"/>
                <a:ea typeface="苹方-简" panose="020B0400000000000000" pitchFamily="34" charset="-122"/>
              </a:rPr>
              <a:t> 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苹方-简" panose="020B0400000000000000" pitchFamily="34" charset="-122"/>
              </a:rPr>
              <a:t>SIDE（Single Image Depth Estimation）依赖于从单张 RGB 图像中提取的阴影和上下文线索，容易对训练数据分布过拟合。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苹方-简" panose="020B0400000000000000" pitchFamily="34" charset="-122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苹方-简" panose="020B0400000000000000" pitchFamily="34" charset="-122"/>
              </a:rPr>
              <a:t>在深度范围有限的数据集（如 NYU Depth v2 或 KITTI）上训练的模型，在零样本迁移到其他数据集时表现不佳。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苹方-简" panose="020B0400000000000000" pitchFamily="34" charset="-122"/>
              </a:rPr>
              <a:t>现有扩散模型条件信息不足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苹方-简" panose="020B0400000000000000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dirty="0">
                <a:latin typeface="Arial" panose="020B0604020202020204" pitchFamily="34" charset="0"/>
                <a:ea typeface="苹方-简" panose="020B0400000000000000" pitchFamily="34" charset="-122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苹方-简" panose="020B0400000000000000" pitchFamily="34" charset="-122"/>
              </a:rPr>
              <a:t>最新方法（如 VPD、TADP）利用了大规模基础模型（如 CLIP、BLIP）的文本嵌入进行条件扩散，但依赖“伪字幕”生成语义信息。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苹方-简" panose="020B0400000000000000" pitchFamily="34" charset="-122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苹方-简" panose="020B0400000000000000" pitchFamily="34" charset="-122"/>
              </a:rPr>
              <a:t>伪字幕的语义往往只描述场景中的大物体，对小物体或背景细节缺乏刻画，这限制了深度预测的精度。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B3348F-33A6-0945-215F-C3012BB7D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388" y="1295240"/>
            <a:ext cx="5319784" cy="4084640"/>
          </a:xfrm>
          <a:prstGeom prst="rect">
            <a:avLst/>
          </a:prstGeom>
        </p:spPr>
      </p:pic>
      <p:sp>
        <p:nvSpPr>
          <p:cNvPr id="9" name="页脚占位符 3">
            <a:extLst>
              <a:ext uri="{FF2B5EF4-FFF2-40B4-BE49-F238E27FC236}">
                <a16:creationId xmlns:a16="http://schemas.microsoft.com/office/drawing/2014/main" id="{B1A79246-907D-B0E9-F433-A06A3FE706A7}"/>
              </a:ext>
            </a:extLst>
          </p:cNvPr>
          <p:cNvSpPr txBox="1">
            <a:spLocks/>
          </p:cNvSpPr>
          <p:nvPr/>
        </p:nvSpPr>
        <p:spPr>
          <a:xfrm>
            <a:off x="6576060" y="5353049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dirty="0"/>
              <a:t>Qualitative results across four different datasets, demonstrating the zero-shot performance of our model trained only on the NYU Depth v2 dataset.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99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FE3887-33DF-75BA-5CFF-87FBB302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061086-3707-F3F9-E2A8-48C3E9D7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49AA8B-E18E-4AB3-ECBC-18D4BB1C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Zhenyu Li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BCABA0-FC55-1069-83EC-DC02230C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97F49D-5897-2B43-E8C0-C035596F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700"/>
            <a:ext cx="12192000" cy="44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0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A3741-2A14-31BF-7E93-5AE73A479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7EFCD33-7F24-3663-EDAE-F5D47720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3DF803-4ED4-8EB0-FB40-A7A6C793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541772D-AF3D-A202-B803-8180E69C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Zhenyu Li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CA0C8A-BD48-4A9E-F210-9294DBDE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775DDB-6B12-A27F-A3BF-86A6FB71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480"/>
            <a:ext cx="12192000" cy="4406599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AF003D05-D5C1-6EA7-AC43-4805124C7EF4}"/>
              </a:ext>
            </a:extLst>
          </p:cNvPr>
          <p:cNvGrpSpPr/>
          <p:nvPr/>
        </p:nvGrpSpPr>
        <p:grpSpPr>
          <a:xfrm>
            <a:off x="1974613" y="5300033"/>
            <a:ext cx="2731295" cy="390363"/>
            <a:chOff x="1059180" y="5125882"/>
            <a:chExt cx="2731295" cy="39036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74A00CB-C71A-67B6-B910-E6A4F45328D7}"/>
                </a:ext>
              </a:extLst>
            </p:cNvPr>
            <p:cNvSpPr/>
            <p:nvPr/>
          </p:nvSpPr>
          <p:spPr>
            <a:xfrm>
              <a:off x="1059180" y="5151120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861DC1B-6BF4-D26D-E36E-2A89154B92A3}"/>
                </a:ext>
              </a:extLst>
            </p:cNvPr>
            <p:cNvSpPr/>
            <p:nvPr/>
          </p:nvSpPr>
          <p:spPr>
            <a:xfrm>
              <a:off x="1668780" y="5151120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33CA94D-6750-0817-7EB7-0C2ADE78BAEE}"/>
                </a:ext>
              </a:extLst>
            </p:cNvPr>
            <p:cNvSpPr/>
            <p:nvPr/>
          </p:nvSpPr>
          <p:spPr>
            <a:xfrm>
              <a:off x="2789237" y="5151120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511E43A-31DD-1F14-E61A-F9AF1364B58F}"/>
                </a:ext>
              </a:extLst>
            </p:cNvPr>
            <p:cNvSpPr/>
            <p:nvPr/>
          </p:nvSpPr>
          <p:spPr>
            <a:xfrm>
              <a:off x="3398837" y="5151120"/>
              <a:ext cx="365125" cy="3651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3C182214-646F-150A-8051-337FAD3D9E8D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1424305" y="5333683"/>
              <a:ext cx="2444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1EC6A8F-44EF-AC29-8961-88F3AB84764D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2033905" y="5333683"/>
              <a:ext cx="7553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BB33248-5042-B821-E893-9B670FD4B511}"/>
                </a:ext>
              </a:extLst>
            </p:cNvPr>
            <p:cNvCxnSpPr/>
            <p:nvPr/>
          </p:nvCxnSpPr>
          <p:spPr>
            <a:xfrm>
              <a:off x="3154362" y="5333683"/>
              <a:ext cx="2444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3F24683-7203-00CD-7461-EDD4A4DE1696}"/>
                </a:ext>
              </a:extLst>
            </p:cNvPr>
            <p:cNvSpPr txBox="1"/>
            <p:nvPr/>
          </p:nvSpPr>
          <p:spPr>
            <a:xfrm>
              <a:off x="1085692" y="5125882"/>
              <a:ext cx="365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EF32AE-4179-6FEB-A19E-E7DCCF835E19}"/>
                </a:ext>
              </a:extLst>
            </p:cNvPr>
            <p:cNvSpPr txBox="1"/>
            <p:nvPr/>
          </p:nvSpPr>
          <p:spPr>
            <a:xfrm>
              <a:off x="1668779" y="5125882"/>
              <a:ext cx="365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ambria Math" panose="02040503050406030204" pitchFamily="18" charset="0"/>
                </a:rPr>
                <a:t>z</a:t>
              </a:r>
              <a:r>
                <a:rPr lang="en-US" altLang="zh-CN" baseline="-25000" dirty="0" err="1">
                  <a:latin typeface="Cambria Math" panose="02040503050406030204" pitchFamily="18" charset="0"/>
                </a:rPr>
                <a:t>t</a:t>
              </a:r>
              <a:endParaRPr lang="zh-CN" altLang="en-US" baseline="-25000" dirty="0">
                <a:latin typeface="Cambria Math" panose="020405030504060302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980142A-9E9D-C6B5-CED9-9B929E77B41C}"/>
                </a:ext>
              </a:extLst>
            </p:cNvPr>
            <p:cNvSpPr txBox="1"/>
            <p:nvPr/>
          </p:nvSpPr>
          <p:spPr>
            <a:xfrm>
              <a:off x="2806698" y="5125882"/>
              <a:ext cx="42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</a:rPr>
                <a:t>z</a:t>
              </a:r>
              <a:r>
                <a:rPr lang="en-US" altLang="zh-CN" baseline="-25000" dirty="0">
                  <a:latin typeface="Cambria Math" panose="02040503050406030204" pitchFamily="18" charset="0"/>
                </a:rPr>
                <a:t>0</a:t>
              </a:r>
              <a:endParaRPr lang="zh-CN" altLang="en-US" baseline="-25000" dirty="0">
                <a:latin typeface="Cambria Math" panose="020405030504060302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41F1BB8-C376-6999-B52A-A7D9C85E95F0}"/>
                </a:ext>
              </a:extLst>
            </p:cNvPr>
            <p:cNvSpPr txBox="1"/>
            <p:nvPr/>
          </p:nvSpPr>
          <p:spPr>
            <a:xfrm>
              <a:off x="3398837" y="5125882"/>
              <a:ext cx="365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baseline="-25000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C85FBEA-C68F-21CC-A040-1066E0C1CC05}"/>
                </a:ext>
              </a:extLst>
            </p:cNvPr>
            <p:cNvSpPr txBox="1"/>
            <p:nvPr/>
          </p:nvSpPr>
          <p:spPr>
            <a:xfrm>
              <a:off x="3425350" y="5125882"/>
              <a:ext cx="365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zh-CN" altLang="en-US" dirty="0">
                <a:latin typeface="Cambria Math" panose="02040503050406030204" pitchFamily="18" charset="0"/>
              </a:endParaRPr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E340A883-A1DB-E3A0-6AA4-95675CE1268A}"/>
              </a:ext>
            </a:extLst>
          </p:cNvPr>
          <p:cNvSpPr/>
          <p:nvPr/>
        </p:nvSpPr>
        <p:spPr>
          <a:xfrm>
            <a:off x="6787752" y="5325271"/>
            <a:ext cx="36512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71D2F8-BE2B-2318-A0E0-EAB7D67240ED}"/>
              </a:ext>
            </a:extLst>
          </p:cNvPr>
          <p:cNvSpPr/>
          <p:nvPr/>
        </p:nvSpPr>
        <p:spPr>
          <a:xfrm>
            <a:off x="7397352" y="5325271"/>
            <a:ext cx="36512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96C742F-C9B4-494B-5ED1-295ED60C950C}"/>
              </a:ext>
            </a:extLst>
          </p:cNvPr>
          <p:cNvSpPr/>
          <p:nvPr/>
        </p:nvSpPr>
        <p:spPr>
          <a:xfrm>
            <a:off x="8517809" y="5325271"/>
            <a:ext cx="36512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AB4B7EC-2255-8AAE-F0FE-1C8306DA88D9}"/>
              </a:ext>
            </a:extLst>
          </p:cNvPr>
          <p:cNvSpPr/>
          <p:nvPr/>
        </p:nvSpPr>
        <p:spPr>
          <a:xfrm>
            <a:off x="9127409" y="5325271"/>
            <a:ext cx="36512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3E5BEA1-F710-B38C-BD92-90C204CE06B0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7152877" y="5507834"/>
            <a:ext cx="244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94433F6-9447-F678-B512-947C3BDECB41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7762477" y="5507834"/>
            <a:ext cx="7553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196108C-8647-0348-7B51-C29675FB147A}"/>
              </a:ext>
            </a:extLst>
          </p:cNvPr>
          <p:cNvCxnSpPr/>
          <p:nvPr/>
        </p:nvCxnSpPr>
        <p:spPr>
          <a:xfrm>
            <a:off x="8882934" y="5507834"/>
            <a:ext cx="244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F0B7ECB7-6720-5845-F8A1-A89C1F95A762}"/>
              </a:ext>
            </a:extLst>
          </p:cNvPr>
          <p:cNvSpPr txBox="1"/>
          <p:nvPr/>
        </p:nvSpPr>
        <p:spPr>
          <a:xfrm>
            <a:off x="6814264" y="5300033"/>
            <a:ext cx="3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86B6C3-DB4F-A159-D4BF-B93E8443E7E8}"/>
              </a:ext>
            </a:extLst>
          </p:cNvPr>
          <p:cNvSpPr txBox="1"/>
          <p:nvPr/>
        </p:nvSpPr>
        <p:spPr>
          <a:xfrm>
            <a:off x="7397351" y="5300033"/>
            <a:ext cx="3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Cambria Math" panose="02040503050406030204" pitchFamily="18" charset="0"/>
              </a:rPr>
              <a:t>z</a:t>
            </a:r>
            <a:r>
              <a:rPr lang="en-US" altLang="zh-CN" baseline="-25000" dirty="0" err="1">
                <a:latin typeface="Cambria Math" panose="02040503050406030204" pitchFamily="18" charset="0"/>
              </a:rPr>
              <a:t>t</a:t>
            </a:r>
            <a:endParaRPr lang="zh-CN" altLang="en-US" baseline="-25000" dirty="0">
              <a:latin typeface="Cambria Math" panose="020405030504060302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E2FF10C-E46B-E27F-CFD9-5650DD42E5BF}"/>
              </a:ext>
            </a:extLst>
          </p:cNvPr>
          <p:cNvSpPr txBox="1"/>
          <p:nvPr/>
        </p:nvSpPr>
        <p:spPr>
          <a:xfrm>
            <a:off x="8535270" y="5300033"/>
            <a:ext cx="4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</a:rPr>
              <a:t>z</a:t>
            </a:r>
            <a:r>
              <a:rPr lang="en-US" altLang="zh-CN" baseline="-25000" dirty="0">
                <a:latin typeface="Cambria Math" panose="02040503050406030204" pitchFamily="18" charset="0"/>
              </a:rPr>
              <a:t>0</a:t>
            </a:r>
            <a:endParaRPr lang="zh-CN" altLang="en-US" baseline="-25000" dirty="0">
              <a:latin typeface="Cambria Math" panose="020405030504060302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70BF25-37E8-879F-668F-FC20C269632E}"/>
              </a:ext>
            </a:extLst>
          </p:cNvPr>
          <p:cNvSpPr txBox="1"/>
          <p:nvPr/>
        </p:nvSpPr>
        <p:spPr>
          <a:xfrm>
            <a:off x="9127409" y="5300033"/>
            <a:ext cx="36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aseline="-25000" dirty="0">
              <a:latin typeface="Cambria Math" panose="020405030504060302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1CB6CD8-2F4B-1C28-580A-67942626496F}"/>
              </a:ext>
            </a:extLst>
          </p:cNvPr>
          <p:cNvSpPr txBox="1"/>
          <p:nvPr/>
        </p:nvSpPr>
        <p:spPr>
          <a:xfrm>
            <a:off x="9153922" y="5300033"/>
            <a:ext cx="3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DAFF6CF-80FA-CE6C-52A0-777DE8F826AE}"/>
              </a:ext>
            </a:extLst>
          </p:cNvPr>
          <p:cNvSpPr/>
          <p:nvPr/>
        </p:nvSpPr>
        <p:spPr>
          <a:xfrm>
            <a:off x="7397351" y="4792193"/>
            <a:ext cx="36512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CFB3133-4982-C89B-A612-228BA9F2BDD9}"/>
                  </a:ext>
                </a:extLst>
              </p:cNvPr>
              <p:cNvSpPr txBox="1"/>
              <p:nvPr/>
            </p:nvSpPr>
            <p:spPr>
              <a:xfrm>
                <a:off x="7397351" y="4766955"/>
                <a:ext cx="3651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CFB3133-4982-C89B-A612-228BA9F2B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351" y="4766955"/>
                <a:ext cx="365125" cy="369332"/>
              </a:xfrm>
              <a:prstGeom prst="rect">
                <a:avLst/>
              </a:prstGeom>
              <a:blipFill>
                <a:blip r:embed="rId3"/>
                <a:stretch>
                  <a:fillRect t="-11475" r="-18333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>
            <a:extLst>
              <a:ext uri="{FF2B5EF4-FFF2-40B4-BE49-F238E27FC236}">
                <a16:creationId xmlns:a16="http://schemas.microsoft.com/office/drawing/2014/main" id="{6AACBBC2-E690-09E8-4468-AAEB8BCB20B3}"/>
              </a:ext>
            </a:extLst>
          </p:cNvPr>
          <p:cNvSpPr/>
          <p:nvPr/>
        </p:nvSpPr>
        <p:spPr>
          <a:xfrm>
            <a:off x="8048861" y="4792193"/>
            <a:ext cx="36512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2479767-9478-319D-493A-8804A196F3D1}"/>
                  </a:ext>
                </a:extLst>
              </p:cNvPr>
              <p:cNvSpPr txBox="1"/>
              <p:nvPr/>
            </p:nvSpPr>
            <p:spPr>
              <a:xfrm>
                <a:off x="8048861" y="4766955"/>
                <a:ext cx="3651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2479767-9478-319D-493A-8804A196F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861" y="4766955"/>
                <a:ext cx="365125" cy="369332"/>
              </a:xfrm>
              <a:prstGeom prst="rect">
                <a:avLst/>
              </a:prstGeom>
              <a:blipFill>
                <a:blip r:embed="rId4"/>
                <a:stretch>
                  <a:fillRect t="-11475" r="-18333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361006A-C244-66CC-15EB-87E5A1BCC4A6}"/>
              </a:ext>
            </a:extLst>
          </p:cNvPr>
          <p:cNvCxnSpPr>
            <a:cxnSpLocks/>
            <a:stCxn id="31" idx="0"/>
            <a:endCxn id="38" idx="1"/>
          </p:cNvCxnSpPr>
          <p:nvPr/>
        </p:nvCxnSpPr>
        <p:spPr>
          <a:xfrm flipV="1">
            <a:off x="6996827" y="4951621"/>
            <a:ext cx="400524" cy="348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03E2229-FD84-A932-576E-5FA4411DDC8C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7762476" y="4951621"/>
            <a:ext cx="2863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D9C6913-8377-ABEE-6C89-A4968092E8E4}"/>
              </a:ext>
            </a:extLst>
          </p:cNvPr>
          <p:cNvCxnSpPr>
            <a:cxnSpLocks/>
            <a:stCxn id="42" idx="3"/>
            <a:endCxn id="33" idx="0"/>
          </p:cNvCxnSpPr>
          <p:nvPr/>
        </p:nvCxnSpPr>
        <p:spPr>
          <a:xfrm>
            <a:off x="8413986" y="4951621"/>
            <a:ext cx="333929" cy="348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42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842EA-74CA-7BC2-E977-7343A3F7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A9E050-2D07-1C55-F634-2271E3A1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CIDE module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7B8B12-FE04-FC41-584F-FF6C831B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ECoDepth: Effective Conditioning of Diffusion Models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0154AA-C708-6F22-90E7-094E00A14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Zhenyu Li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D2499E-B037-216D-FA11-C944252D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1EE0D7-F7D3-90E3-1029-8BDD7A0D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60" t="42290" r="21305" b="2325"/>
          <a:stretch>
            <a:fillRect/>
          </a:stretch>
        </p:blipFill>
        <p:spPr>
          <a:xfrm>
            <a:off x="2151157" y="1039970"/>
            <a:ext cx="7889686" cy="311299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428F0D-1247-6C20-3988-5D29974AC0B9}"/>
              </a:ext>
            </a:extLst>
          </p:cNvPr>
          <p:cNvSpPr txBox="1"/>
          <p:nvPr/>
        </p:nvSpPr>
        <p:spPr>
          <a:xfrm>
            <a:off x="1479176" y="4152964"/>
            <a:ext cx="9385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CIDE 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的核心作用是</a:t>
            </a: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提供更丰富、更细粒度的语义上下文信息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来指导扩散模型的深度预测，具体表现为：</a:t>
            </a:r>
          </a:p>
          <a:p>
            <a:pPr algn="just"/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替代伪字幕文本嵌入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，避免只关注场景中的大物体，保留对小物体、背景等细节的感知能力。</a:t>
            </a:r>
          </a:p>
          <a:p>
            <a:pPr algn="just"/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从 </a:t>
            </a:r>
            <a:r>
              <a:rPr lang="en-US" altLang="zh-CN" b="1" dirty="0" err="1">
                <a:latin typeface="苹方-简" panose="020B0400000000000000" pitchFamily="34" charset="-122"/>
                <a:ea typeface="苹方-简" panose="020B0400000000000000" pitchFamily="34" charset="-122"/>
              </a:rPr>
              <a:t>ViT</a:t>
            </a:r>
            <a:r>
              <a:rPr lang="en-US" altLang="zh-CN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 </a:t>
            </a: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的类别概率输出中提取信息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，包含全图范围内多类物体的可能性，信息密度更高。</a:t>
            </a:r>
          </a:p>
          <a:p>
            <a:pPr algn="just"/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生成高维语义条件向量（</a:t>
            </a:r>
            <a:r>
              <a:rPr lang="en-US" altLang="zh-CN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768 </a:t>
            </a:r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维）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，直接作为条件输入扩散 </a:t>
            </a:r>
            <a:r>
              <a:rPr lang="en-US" altLang="zh-CN" dirty="0" err="1">
                <a:latin typeface="苹方-简" panose="020B0400000000000000" pitchFamily="34" charset="-122"/>
                <a:ea typeface="苹方-简" panose="020B0400000000000000" pitchFamily="34" charset="-122"/>
              </a:rPr>
              <a:t>UNet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，使得深度估计在去噪过程中能够利用全局语义知识，提高深度预测的准确性与泛化能力。</a:t>
            </a:r>
          </a:p>
          <a:p>
            <a:pPr algn="just"/>
            <a:endParaRPr lang="zh-CN" altLang="en-US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05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A43FDD26-A481-DD2D-92EE-A6851D30CE7B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087893-9C4B-2702-674F-3D00AB97B935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4EAEA9-C2F4-6717-0D76-D7ABF547A0DC}"/>
              </a:ext>
            </a:extLst>
          </p:cNvPr>
          <p:cNvSpPr txBox="1"/>
          <p:nvPr/>
        </p:nvSpPr>
        <p:spPr>
          <a:xfrm>
            <a:off x="849085" y="1446265"/>
            <a:ext cx="1124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Duan Y, Guo X, Zhu Z.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denoising approach for monocular depth estimation[C]//European Conference on Computer Vision, 2024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Ze, et al. "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 Hierarchical vision transformer using shifted windows." Proceedings of the IEEE/CVF international conference on computer vision. 2021.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Luo C. Understanding diffusion models: A unified perspective[J].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arXiv:2208.11970, 2022.</a:t>
            </a: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316BC7-F621-8640-C8CD-9AD167B7CAF8}"/>
              </a:ext>
            </a:extLst>
          </p:cNvPr>
          <p:cNvSpPr txBox="1"/>
          <p:nvPr/>
        </p:nvSpPr>
        <p:spPr>
          <a:xfrm>
            <a:off x="703943" y="3198167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D3DB29-2FD3-2385-9D31-C69E167E0E7B}"/>
              </a:ext>
            </a:extLst>
          </p:cNvPr>
          <p:cNvSpPr txBox="1"/>
          <p:nvPr/>
        </p:nvSpPr>
        <p:spPr>
          <a:xfrm>
            <a:off x="849085" y="3657410"/>
            <a:ext cx="58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440F566-AED8-A947-51A1-4C70A9156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306" y="3657410"/>
            <a:ext cx="2711751" cy="20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820</Words>
  <Application>Microsoft Office PowerPoint</Application>
  <PresentationFormat>宽屏</PresentationFormat>
  <Paragraphs>99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Yu Gothic UI</vt:lpstr>
      <vt:lpstr>等线</vt:lpstr>
      <vt:lpstr>苹方-简</vt:lpstr>
      <vt:lpstr>苹方-简 纤细体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What is Diffusion model? </vt:lpstr>
      <vt:lpstr>What is Diffusion model? </vt:lpstr>
      <vt:lpstr>存在的问题</vt:lpstr>
      <vt:lpstr>PowerPoint 演示文稿</vt:lpstr>
      <vt:lpstr>PowerPoint 演示文稿</vt:lpstr>
      <vt:lpstr>CIDE module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31</cp:revision>
  <dcterms:created xsi:type="dcterms:W3CDTF">2025-02-06T09:29:27Z</dcterms:created>
  <dcterms:modified xsi:type="dcterms:W3CDTF">2025-09-03T02:53:10Z</dcterms:modified>
</cp:coreProperties>
</file>